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6"/>
  </p:notesMasterIdLst>
  <p:sldIdLst>
    <p:sldId id="256" r:id="rId2"/>
    <p:sldId id="257" r:id="rId3"/>
    <p:sldId id="258" r:id="rId4"/>
    <p:sldId id="299" r:id="rId5"/>
    <p:sldId id="509" r:id="rId6"/>
    <p:sldId id="510" r:id="rId7"/>
    <p:sldId id="511" r:id="rId8"/>
    <p:sldId id="508" r:id="rId9"/>
    <p:sldId id="287" r:id="rId10"/>
    <p:sldId id="314" r:id="rId11"/>
    <p:sldId id="260" r:id="rId12"/>
    <p:sldId id="261" r:id="rId13"/>
    <p:sldId id="262" r:id="rId14"/>
    <p:sldId id="263"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75068"/>
  </p:normalViewPr>
  <p:slideViewPr>
    <p:cSldViewPr snapToGrid="0">
      <p:cViewPr varScale="1">
        <p:scale>
          <a:sx n="119" d="100"/>
          <a:sy n="119" d="100"/>
        </p:scale>
        <p:origin x="188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jpg>
</file>

<file path=ppt/media/image16.jpg>
</file>

<file path=ppt/media/image17.jpg>
</file>

<file path=ppt/media/image18.png>
</file>

<file path=ppt/media/image19.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89c1be2b3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89c1be2b3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Hi and thank you for coming to this BoF. I'm Mike Lynch and I'm a software engineering and research compute group lead at the Sydney Informatics Hub at the University of Sydney.</a:t>
            </a:r>
          </a:p>
          <a:p>
            <a:pPr marL="0" lvl="0" indent="0" algn="l" rtl="0">
              <a:spcBef>
                <a:spcPts val="0"/>
              </a:spcBef>
              <a:spcAft>
                <a:spcPts val="0"/>
              </a:spcAft>
              <a:buNone/>
            </a:pPr>
            <a:endParaRPr lang="en-GB"/>
          </a:p>
          <a:p>
            <a:pPr marL="0" lvl="0" indent="0" algn="l" rtl="0">
              <a:spcBef>
                <a:spcPts val="0"/>
              </a:spcBef>
              <a:spcAft>
                <a:spcPts val="0"/>
              </a:spcAft>
              <a:buNone/>
            </a:pPr>
            <a:r>
              <a:rPr lang="en-GB"/>
              <a:t>I'll get everyone on the panel to introduce themselves - </a:t>
            </a:r>
          </a:p>
          <a:p>
            <a:pPr marL="0" lvl="0" indent="0" algn="l" rtl="0">
              <a:spcBef>
                <a:spcPts val="0"/>
              </a:spcBef>
              <a:spcAft>
                <a:spcPts val="0"/>
              </a:spcAft>
              <a:buNone/>
            </a:pPr>
            <a:endParaRPr lang="en-GB"/>
          </a:p>
          <a:p>
            <a:pPr marL="0" lvl="0" indent="0" algn="l" rtl="0">
              <a:spcBef>
                <a:spcPts val="0"/>
              </a:spcBef>
              <a:spcAft>
                <a:spcPts val="0"/>
              </a:spcAft>
              <a:buNone/>
            </a:pPr>
            <a:r>
              <a:rPr lang="en-GB"/>
              <a:t>I'll start with an introduction of the Curated Collections ARDC project, and then Ian will give a short presentation about successful approaches to working with digital humanities collections at Systemik Solutions.</a:t>
            </a:r>
          </a:p>
          <a:p>
            <a:pPr marL="0" lvl="0" indent="0" algn="l" rtl="0">
              <a:spcBef>
                <a:spcPts val="0"/>
              </a:spcBef>
              <a:spcAft>
                <a:spcPts val="0"/>
              </a:spcAft>
              <a:buNone/>
            </a:pPr>
            <a:endParaRPr lang="en-GB"/>
          </a:p>
          <a:p>
            <a:pPr marL="0" lvl="0" indent="0" algn="l" rtl="0">
              <a:spcBef>
                <a:spcPts val="0"/>
              </a:spcBef>
              <a:spcAft>
                <a:spcPts val="0"/>
              </a:spcAft>
              <a:buNone/>
            </a:pPr>
            <a:r>
              <a:rPr lang="en-GB"/>
              <a:t>For the rest of the session, we've got four questions which we want to spark contributions from you about how this project needs to work – with an emphasis on community building and engagement.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38c0004ad6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38c0004ad6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595959"/>
                </a:solidFill>
              </a:rPr>
              <a:t>Curated Collections is a project we’ve started at the University of Sydney, funded by the ARDC, to provide a national platform for digital humanities collections. The platform is Omeka S hosted on Nectar, but this session is not about the tech stack. It’s about how we provide support and training for the platform and build a community of practice to mitigate the risks which digital humanities collections face.</a:t>
            </a:r>
            <a:endParaRPr>
              <a:solidFill>
                <a:srgbClr val="595959"/>
              </a:solidFill>
            </a:endParaRPr>
          </a:p>
          <a:p>
            <a:pPr marL="0" lvl="0" indent="0" algn="l" rtl="0">
              <a:spcBef>
                <a:spcPts val="0"/>
              </a:spcBef>
              <a:spcAft>
                <a:spcPts val="0"/>
              </a:spcAft>
              <a:buNone/>
            </a:pPr>
            <a:endParaRPr>
              <a:solidFill>
                <a:srgbClr val="595959"/>
              </a:solidFill>
            </a:endParaRPr>
          </a:p>
          <a:p>
            <a:pPr marL="0" lvl="0" indent="0" algn="l" rtl="0">
              <a:spcBef>
                <a:spcPts val="0"/>
              </a:spcBef>
              <a:spcAft>
                <a:spcPts val="0"/>
              </a:spcAft>
              <a:buNone/>
            </a:pPr>
            <a:r>
              <a:rPr lang="en-GB">
                <a:solidFill>
                  <a:srgbClr val="595959"/>
                </a:solidFill>
              </a:rPr>
              <a:t>This is the project timeline - we are aiming for a pilot release by the end of the year, including migrations of current collections at USyd, and a few new projects from researchers who are happy to be beta testers.</a:t>
            </a:r>
            <a:endParaRPr>
              <a:solidFill>
                <a:srgbClr val="595959"/>
              </a:solidFill>
            </a:endParaRPr>
          </a:p>
          <a:p>
            <a:pPr marL="0" lvl="0" indent="0" algn="l" rtl="0">
              <a:spcBef>
                <a:spcPts val="0"/>
              </a:spcBef>
              <a:spcAft>
                <a:spcPts val="0"/>
              </a:spcAft>
              <a:buNone/>
            </a:pPr>
            <a:endParaRPr>
              <a:solidFill>
                <a:srgbClr val="595959"/>
              </a:solidFill>
            </a:endParaRPr>
          </a:p>
          <a:p>
            <a:pPr marL="0" lvl="0" indent="0" algn="l" rtl="0">
              <a:spcBef>
                <a:spcPts val="0"/>
              </a:spcBef>
              <a:spcAft>
                <a:spcPts val="0"/>
              </a:spcAft>
              <a:buNone/>
            </a:pPr>
            <a:r>
              <a:rPr lang="en-GB">
                <a:solidFill>
                  <a:srgbClr val="595959"/>
                </a:solidFill>
              </a:rPr>
              <a:t>Next year we will be developing training and working on building out the platform based on gaps we identified this year, working towarsd a second release</a:t>
            </a:r>
            <a:endParaRPr>
              <a:solidFill>
                <a:srgbClr val="595959"/>
              </a:solidFill>
            </a:endParaRPr>
          </a:p>
          <a:p>
            <a:pPr marL="0" lvl="0" indent="0" algn="l" rtl="0">
              <a:spcBef>
                <a:spcPts val="0"/>
              </a:spcBef>
              <a:spcAft>
                <a:spcPts val="0"/>
              </a:spcAft>
              <a:buNone/>
            </a:pPr>
            <a:endParaRPr>
              <a:solidFill>
                <a:srgbClr val="595959"/>
              </a:solidFill>
            </a:endParaRPr>
          </a:p>
          <a:p>
            <a:pPr marL="0" lvl="0" indent="0" algn="l" rtl="0">
              <a:spcBef>
                <a:spcPts val="0"/>
              </a:spcBef>
              <a:spcAft>
                <a:spcPts val="0"/>
              </a:spcAft>
              <a:buNone/>
            </a:pPr>
            <a:r>
              <a:rPr lang="en-GB">
                <a:solidFill>
                  <a:srgbClr val="595959"/>
                </a:solidFill>
              </a:rPr>
              <a:t>The third phase of the project will bring more collections from other institutions on board, and build out some of the technical features which are intended to make the collections hosted in the platform sustainable</a:t>
            </a:r>
            <a:endParaRPr>
              <a:solidFill>
                <a:srgbClr val="595959"/>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389c1be2b3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389c1be2b3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a:solidFill>
                  <a:srgbClr val="595959"/>
                </a:solidFill>
              </a:rPr>
              <a:t>Humanities collections have a much longer useful life than any one software application, and it's always easier to get funding to build something new than to keep it going</a:t>
            </a:r>
            <a:endParaRPr>
              <a:solidFill>
                <a:srgbClr val="595959"/>
              </a:solidFill>
            </a:endParaRPr>
          </a:p>
          <a:p>
            <a:pPr marL="0" lvl="0" indent="0" algn="l" rtl="0">
              <a:lnSpc>
                <a:spcPct val="115000"/>
              </a:lnSpc>
              <a:spcBef>
                <a:spcPts val="1200"/>
              </a:spcBef>
              <a:spcAft>
                <a:spcPts val="0"/>
              </a:spcAft>
              <a:buNone/>
            </a:pPr>
            <a:r>
              <a:rPr lang="en-GB">
                <a:solidFill>
                  <a:srgbClr val="595959"/>
                </a:solidFill>
              </a:rPr>
              <a:t>No software platform is forever:</a:t>
            </a:r>
            <a:endParaRPr>
              <a:solidFill>
                <a:srgbClr val="595959"/>
              </a:solidFill>
            </a:endParaRPr>
          </a:p>
          <a:p>
            <a:pPr marL="457200" lvl="0" indent="-298450" algn="l" rtl="0">
              <a:lnSpc>
                <a:spcPct val="115000"/>
              </a:lnSpc>
              <a:spcBef>
                <a:spcPts val="1200"/>
              </a:spcBef>
              <a:spcAft>
                <a:spcPts val="0"/>
              </a:spcAft>
              <a:buClr>
                <a:srgbClr val="595959"/>
              </a:buClr>
              <a:buSzPts val="1100"/>
              <a:buChar char="●"/>
            </a:pPr>
            <a:r>
              <a:rPr lang="en-GB">
                <a:solidFill>
                  <a:srgbClr val="595959"/>
                </a:solidFill>
              </a:rPr>
              <a:t>A web app built in the 90s may still function but won't meet modern standards for security</a:t>
            </a:r>
            <a:endParaRPr>
              <a:solidFill>
                <a:srgbClr val="595959"/>
              </a:solidFill>
            </a:endParaRPr>
          </a:p>
          <a:p>
            <a:pPr marL="457200" lvl="0" indent="-298450" algn="l" rtl="0">
              <a:lnSpc>
                <a:spcPct val="115000"/>
              </a:lnSpc>
              <a:spcBef>
                <a:spcPts val="0"/>
              </a:spcBef>
              <a:spcAft>
                <a:spcPts val="0"/>
              </a:spcAft>
              <a:buClr>
                <a:srgbClr val="595959"/>
              </a:buClr>
              <a:buSzPts val="1100"/>
              <a:buChar char="●"/>
            </a:pPr>
            <a:r>
              <a:rPr lang="en-GB">
                <a:solidFill>
                  <a:srgbClr val="595959"/>
                </a:solidFill>
              </a:rPr>
              <a:t>Apps are a particular bad case: they are appealing to funders but have a really short shelf-life</a:t>
            </a:r>
          </a:p>
          <a:p>
            <a:pPr marL="457200" lvl="0" indent="-298450" algn="l" rtl="0">
              <a:lnSpc>
                <a:spcPct val="115000"/>
              </a:lnSpc>
              <a:spcBef>
                <a:spcPts val="0"/>
              </a:spcBef>
              <a:spcAft>
                <a:spcPts val="0"/>
              </a:spcAft>
              <a:buClr>
                <a:srgbClr val="595959"/>
              </a:buClr>
              <a:buSzPts val="1100"/>
              <a:buChar char="●"/>
            </a:pPr>
            <a:r>
              <a:rPr lang="en-GB">
                <a:solidFill>
                  <a:srgbClr val="595959"/>
                </a:solidFill>
              </a:rPr>
              <a:t>Platforms like WordPress don't support scholarly metadata</a:t>
            </a:r>
            <a:endParaRPr>
              <a:solidFill>
                <a:srgbClr val="595959"/>
              </a:solidFill>
            </a:endParaRPr>
          </a:p>
          <a:p>
            <a:pPr marL="0" lvl="0" indent="0" algn="l" rtl="0">
              <a:lnSpc>
                <a:spcPct val="115000"/>
              </a:lnSpc>
              <a:spcBef>
                <a:spcPts val="1200"/>
              </a:spcBef>
              <a:spcAft>
                <a:spcPts val="0"/>
              </a:spcAft>
              <a:buNone/>
            </a:pPr>
            <a:endParaRPr lang="en-GB">
              <a:solidFill>
                <a:srgbClr val="595959"/>
              </a:solidFill>
            </a:endParaRPr>
          </a:p>
          <a:p>
            <a:pPr marL="0" lvl="0" indent="0" algn="l" rtl="0">
              <a:lnSpc>
                <a:spcPct val="115000"/>
              </a:lnSpc>
              <a:spcBef>
                <a:spcPts val="1200"/>
              </a:spcBef>
              <a:spcAft>
                <a:spcPts val="0"/>
              </a:spcAft>
              <a:buNone/>
            </a:pPr>
            <a:r>
              <a:rPr lang="en-GB">
                <a:solidFill>
                  <a:srgbClr val="595959"/>
                </a:solidFill>
              </a:rPr>
              <a:t>If a platform has high-profile collections but is past its use-by date – and thus hard to support from a technical point of view - it can become an institutional pain point - but at least you know about it!</a:t>
            </a:r>
          </a:p>
          <a:p>
            <a:pPr marL="0" lvl="0" indent="0" algn="l" rtl="0">
              <a:lnSpc>
                <a:spcPct val="115000"/>
              </a:lnSpc>
              <a:spcBef>
                <a:spcPts val="1200"/>
              </a:spcBef>
              <a:spcAft>
                <a:spcPts val="0"/>
              </a:spcAft>
              <a:buNone/>
            </a:pPr>
            <a:endParaRPr lang="en-GB">
              <a:solidFill>
                <a:srgbClr val="595959"/>
              </a:solidFill>
            </a:endParaRPr>
          </a:p>
          <a:p>
            <a:pPr marL="0" lvl="0" indent="0" algn="l" rtl="0">
              <a:lnSpc>
                <a:spcPct val="115000"/>
              </a:lnSpc>
              <a:spcBef>
                <a:spcPts val="1200"/>
              </a:spcBef>
              <a:spcAft>
                <a:spcPts val="0"/>
              </a:spcAft>
              <a:buNone/>
            </a:pPr>
            <a:r>
              <a:rPr lang="en-GB">
                <a:solidFill>
                  <a:srgbClr val="595959"/>
                </a:solidFill>
              </a:rPr>
              <a:t>This is a tricky topic because it gets into questions of how institutions care for their research communities</a:t>
            </a:r>
          </a:p>
          <a:p>
            <a:pPr marL="0" lvl="0" indent="0" algn="l" rtl="0">
              <a:lnSpc>
                <a:spcPct val="115000"/>
              </a:lnSpc>
              <a:spcBef>
                <a:spcPts val="1200"/>
              </a:spcBef>
              <a:spcAft>
                <a:spcPts val="0"/>
              </a:spcAft>
              <a:buNone/>
            </a:pPr>
            <a:endParaRPr>
              <a:solidFill>
                <a:srgbClr val="595959"/>
              </a:solidFill>
            </a:endParaRPr>
          </a:p>
          <a:p>
            <a:pPr marL="0" lvl="0" indent="0" algn="l" rtl="0">
              <a:lnSpc>
                <a:spcPct val="115000"/>
              </a:lnSpc>
              <a:spcBef>
                <a:spcPts val="1200"/>
              </a:spcBef>
              <a:spcAft>
                <a:spcPts val="0"/>
              </a:spcAft>
              <a:buNone/>
            </a:pPr>
            <a:r>
              <a:rPr lang="en-GB">
                <a:solidFill>
                  <a:srgbClr val="595959"/>
                </a:solidFill>
              </a:rPr>
              <a:t>Question for the group - how can we find the collections at risk which we don’t know about?</a:t>
            </a:r>
            <a:endParaRPr>
              <a:solidFill>
                <a:srgbClr val="595959"/>
              </a:solidFill>
            </a:endParaRPr>
          </a:p>
          <a:p>
            <a:pPr marL="0" lvl="0" indent="0" algn="l" rtl="0">
              <a:lnSpc>
                <a:spcPct val="115000"/>
              </a:lnSpc>
              <a:spcBef>
                <a:spcPts val="1200"/>
              </a:spcBef>
              <a:spcAft>
                <a:spcPts val="1200"/>
              </a:spcAft>
              <a:buNone/>
            </a:pPr>
            <a:endParaRPr>
              <a:solidFill>
                <a:srgbClr val="595959"/>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89c1be2b3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89c1be2b3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a:solidFill>
                  <a:srgbClr val="595959"/>
                </a:solidFill>
              </a:rPr>
              <a:t>Apart from providing a home for existing collections, we want our platform to be useful to researchers building their collections.</a:t>
            </a:r>
          </a:p>
          <a:p>
            <a:pPr marL="0" lvl="0" indent="0" algn="l" rtl="0">
              <a:lnSpc>
                <a:spcPct val="115000"/>
              </a:lnSpc>
              <a:spcBef>
                <a:spcPts val="0"/>
              </a:spcBef>
              <a:spcAft>
                <a:spcPts val="0"/>
              </a:spcAft>
              <a:buNone/>
            </a:pPr>
            <a:endParaRPr lang="en-GB">
              <a:solidFill>
                <a:srgbClr val="595959"/>
              </a:solidFill>
            </a:endParaRPr>
          </a:p>
          <a:p>
            <a:pPr marL="0" lvl="0" indent="0" algn="l" rtl="0">
              <a:lnSpc>
                <a:spcPct val="115000"/>
              </a:lnSpc>
              <a:spcBef>
                <a:spcPts val="0"/>
              </a:spcBef>
              <a:spcAft>
                <a:spcPts val="0"/>
              </a:spcAft>
              <a:buNone/>
            </a:pPr>
            <a:r>
              <a:rPr lang="en-GB">
                <a:solidFill>
                  <a:srgbClr val="595959"/>
                </a:solidFill>
              </a:rPr>
              <a:t>We don't want to do the technical work of standing up the platform and then expect people to come.</a:t>
            </a:r>
          </a:p>
          <a:p>
            <a:pPr marL="0" lvl="0" indent="0" algn="l" rtl="0">
              <a:lnSpc>
                <a:spcPct val="115000"/>
              </a:lnSpc>
              <a:spcBef>
                <a:spcPts val="0"/>
              </a:spcBef>
              <a:spcAft>
                <a:spcPts val="0"/>
              </a:spcAft>
              <a:buNone/>
            </a:pPr>
            <a:endParaRPr lang="en-GB">
              <a:solidFill>
                <a:srgbClr val="595959"/>
              </a:solidFill>
            </a:endParaRPr>
          </a:p>
          <a:p>
            <a:pPr marL="0" lvl="0" indent="0" algn="l" rtl="0">
              <a:lnSpc>
                <a:spcPct val="115000"/>
              </a:lnSpc>
              <a:spcBef>
                <a:spcPts val="0"/>
              </a:spcBef>
              <a:spcAft>
                <a:spcPts val="0"/>
              </a:spcAft>
              <a:buNone/>
            </a:pPr>
            <a:r>
              <a:rPr lang="en-GB">
                <a:solidFill>
                  <a:srgbClr val="595959"/>
                </a:solidFill>
              </a:rPr>
              <a:t>This requires us to engage with researchers, both to elicit their requirements, and give them the confidence and skills and support to use the platform.</a:t>
            </a:r>
          </a:p>
          <a:p>
            <a:pPr marL="0" lvl="0" indent="0" algn="l" rtl="0">
              <a:lnSpc>
                <a:spcPct val="115000"/>
              </a:lnSpc>
              <a:spcBef>
                <a:spcPts val="0"/>
              </a:spcBef>
              <a:spcAft>
                <a:spcPts val="0"/>
              </a:spcAft>
              <a:buNone/>
            </a:pPr>
            <a:endParaRPr lang="en-GB">
              <a:solidFill>
                <a:srgbClr val="595959"/>
              </a:solidFill>
            </a:endParaRPr>
          </a:p>
          <a:p>
            <a:pPr marL="0" lvl="0" indent="0" algn="l" rtl="0">
              <a:lnSpc>
                <a:spcPct val="115000"/>
              </a:lnSpc>
              <a:spcBef>
                <a:spcPts val="0"/>
              </a:spcBef>
              <a:spcAft>
                <a:spcPts val="0"/>
              </a:spcAft>
              <a:buNone/>
            </a:pPr>
            <a:r>
              <a:rPr lang="en-GB">
                <a:solidFill>
                  <a:srgbClr val="595959"/>
                </a:solidFill>
              </a:rPr>
              <a:t>Some approaches from the group discussion last week</a:t>
            </a:r>
          </a:p>
          <a:p>
            <a:pPr marL="0" lvl="0" indent="0" algn="l" rtl="0">
              <a:lnSpc>
                <a:spcPct val="115000"/>
              </a:lnSpc>
              <a:spcBef>
                <a:spcPts val="0"/>
              </a:spcBef>
              <a:spcAft>
                <a:spcPts val="0"/>
              </a:spcAft>
              <a:buNone/>
            </a:pPr>
            <a:endParaRPr lang="en-GB">
              <a:solidFill>
                <a:srgbClr val="595959"/>
              </a:solidFill>
            </a:endParaRPr>
          </a:p>
          <a:p>
            <a:pPr marL="457200" lvl="0" indent="-298450" algn="l" rtl="0">
              <a:lnSpc>
                <a:spcPct val="115000"/>
              </a:lnSpc>
              <a:spcBef>
                <a:spcPts val="1200"/>
              </a:spcBef>
              <a:spcAft>
                <a:spcPts val="0"/>
              </a:spcAft>
              <a:buClr>
                <a:srgbClr val="595959"/>
              </a:buClr>
              <a:buSzPts val="1100"/>
              <a:buChar char="-"/>
            </a:pPr>
            <a:r>
              <a:rPr lang="en-GB">
                <a:solidFill>
                  <a:srgbClr val="595959"/>
                </a:solidFill>
              </a:rPr>
              <a:t>USyd’s project in 2024 - consultations with researchers, asking them to characterise their projects</a:t>
            </a:r>
            <a:endParaRPr>
              <a:solidFill>
                <a:srgbClr val="595959"/>
              </a:solidFill>
            </a:endParaRPr>
          </a:p>
          <a:p>
            <a:pPr marL="457200" lvl="0" indent="-298450" algn="l" rtl="0">
              <a:lnSpc>
                <a:spcPct val="115000"/>
              </a:lnSpc>
              <a:spcBef>
                <a:spcPts val="0"/>
              </a:spcBef>
              <a:spcAft>
                <a:spcPts val="0"/>
              </a:spcAft>
              <a:buClr>
                <a:srgbClr val="595959"/>
              </a:buClr>
              <a:buSzPts val="1100"/>
              <a:buChar char="-"/>
            </a:pPr>
            <a:r>
              <a:rPr lang="en-GB">
                <a:solidFill>
                  <a:srgbClr val="595959"/>
                </a:solidFill>
              </a:rPr>
              <a:t>Prompting a researcher about how they conceptualise their objects of study, not being lead by the platform</a:t>
            </a:r>
            <a:endParaRPr>
              <a:solidFill>
                <a:srgbClr val="595959"/>
              </a:solidFill>
            </a:endParaRPr>
          </a:p>
          <a:p>
            <a:pPr marL="457200" lvl="0" indent="-298450" algn="l" rtl="0">
              <a:lnSpc>
                <a:spcPct val="115000"/>
              </a:lnSpc>
              <a:spcBef>
                <a:spcPts val="0"/>
              </a:spcBef>
              <a:spcAft>
                <a:spcPts val="0"/>
              </a:spcAft>
              <a:buClr>
                <a:srgbClr val="595959"/>
              </a:buClr>
              <a:buSzPts val="1100"/>
              <a:buChar char="-"/>
            </a:pPr>
            <a:r>
              <a:rPr lang="en-GB">
                <a:solidFill>
                  <a:srgbClr val="595959"/>
                </a:solidFill>
              </a:rPr>
              <a:t>Targeting specific disciplines - “humanities” is very broad, quantitative and qualitative researchers have different needs</a:t>
            </a:r>
          </a:p>
          <a:p>
            <a:pPr marL="457200" lvl="0" indent="-298450" algn="l" rtl="0">
              <a:lnSpc>
                <a:spcPct val="115000"/>
              </a:lnSpc>
              <a:spcBef>
                <a:spcPts val="0"/>
              </a:spcBef>
              <a:spcAft>
                <a:spcPts val="0"/>
              </a:spcAft>
              <a:buClr>
                <a:srgbClr val="595959"/>
              </a:buClr>
              <a:buSzPts val="1100"/>
              <a:buChar char="-"/>
            </a:pPr>
            <a:r>
              <a:rPr lang="en-GB">
                <a:solidFill>
                  <a:srgbClr val="595959"/>
                </a:solidFill>
              </a:rPr>
              <a:t>Consulting approach – look at their collection / spreadsheets / dropbox</a:t>
            </a:r>
          </a:p>
          <a:p>
            <a:pPr marL="457200" lvl="0" indent="-298450" algn="l" rtl="0">
              <a:lnSpc>
                <a:spcPct val="115000"/>
              </a:lnSpc>
              <a:spcBef>
                <a:spcPts val="0"/>
              </a:spcBef>
              <a:spcAft>
                <a:spcPts val="0"/>
              </a:spcAft>
              <a:buClr>
                <a:srgbClr val="595959"/>
              </a:buClr>
              <a:buSzPts val="1100"/>
              <a:buChar char="-"/>
            </a:pPr>
            <a:endParaRPr lang="en-GB">
              <a:solidFill>
                <a:srgbClr val="595959"/>
              </a:solidFill>
            </a:endParaRPr>
          </a:p>
          <a:p>
            <a:pPr marL="457200" lvl="0" indent="-298450" algn="l" rtl="0">
              <a:lnSpc>
                <a:spcPct val="115000"/>
              </a:lnSpc>
              <a:spcBef>
                <a:spcPts val="0"/>
              </a:spcBef>
              <a:spcAft>
                <a:spcPts val="0"/>
              </a:spcAft>
              <a:buClr>
                <a:srgbClr val="595959"/>
              </a:buClr>
              <a:buSzPts val="1100"/>
              <a:buChar char="-"/>
            </a:pPr>
            <a:endParaRPr lang="en-GB">
              <a:solidFill>
                <a:srgbClr val="595959"/>
              </a:solidFill>
            </a:endParaRPr>
          </a:p>
          <a:p>
            <a:pPr marL="457200" lvl="0" indent="-298450" algn="l" rtl="0">
              <a:lnSpc>
                <a:spcPct val="115000"/>
              </a:lnSpc>
              <a:spcBef>
                <a:spcPts val="0"/>
              </a:spcBef>
              <a:spcAft>
                <a:spcPts val="0"/>
              </a:spcAft>
              <a:buClr>
                <a:srgbClr val="595959"/>
              </a:buClr>
              <a:buSzPts val="1100"/>
              <a:buChar char="-"/>
            </a:pPr>
            <a:r>
              <a:rPr lang="en-GB">
                <a:solidFill>
                  <a:srgbClr val="595959"/>
                </a:solidFill>
              </a:rPr>
              <a:t>Question for the group – how do we bring humanities researchers on board</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89c1be2b38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89c1be2b38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One of the deliverables of the Curated Collections project is a set of templates for Omeka S resources which embody good practice and which describe things like documents, artefacts, people, places and events.</a:t>
            </a:r>
          </a:p>
          <a:p>
            <a:pPr marL="0" lvl="0" indent="0" algn="l" rtl="0">
              <a:spcBef>
                <a:spcPts val="0"/>
              </a:spcBef>
              <a:spcAft>
                <a:spcPts val="0"/>
              </a:spcAft>
              <a:buNone/>
            </a:pPr>
            <a:endParaRPr lang="en-GB"/>
          </a:p>
          <a:p>
            <a:pPr marL="0" lvl="0" indent="0" algn="l" rtl="0">
              <a:spcBef>
                <a:spcPts val="0"/>
              </a:spcBef>
              <a:spcAft>
                <a:spcPts val="0"/>
              </a:spcAft>
              <a:buNone/>
            </a:pPr>
            <a:r>
              <a:rPr lang="en-GB"/>
              <a:t>We will also have a mapping from these templates to RO-Crates, which means that we can migrate collections out and have good linked-open data practice.</a:t>
            </a:r>
          </a:p>
          <a:p>
            <a:pPr marL="0" lvl="0" indent="0" algn="l" rtl="0">
              <a:spcBef>
                <a:spcPts val="0"/>
              </a:spcBef>
              <a:spcAft>
                <a:spcPts val="0"/>
              </a:spcAft>
              <a:buNone/>
            </a:pPr>
            <a:endParaRPr lang="en-GB"/>
          </a:p>
          <a:p>
            <a:pPr marL="0" lvl="0" indent="0" algn="l" rtl="0">
              <a:spcBef>
                <a:spcPts val="0"/>
              </a:spcBef>
              <a:spcAft>
                <a:spcPts val="0"/>
              </a:spcAft>
              <a:buNone/>
            </a:pPr>
            <a:r>
              <a:rPr lang="en-GB"/>
              <a:t>The aim is that just by using the defaults, we get good metadata practice without researchers having to worry about it.</a:t>
            </a:r>
          </a:p>
          <a:p>
            <a:pPr marL="0" lvl="0" indent="0" algn="l" rtl="0">
              <a:spcBef>
                <a:spcPts val="0"/>
              </a:spcBef>
              <a:spcAft>
                <a:spcPts val="0"/>
              </a:spcAft>
              <a:buNone/>
            </a:pPr>
            <a:endParaRPr lang="en-GB"/>
          </a:p>
          <a:p>
            <a:pPr marL="0" lvl="0" indent="0" algn="l" rtl="0">
              <a:spcBef>
                <a:spcPts val="0"/>
              </a:spcBef>
              <a:spcAft>
                <a:spcPts val="0"/>
              </a:spcAft>
              <a:buNone/>
            </a:pPr>
            <a:r>
              <a:rPr lang="en-GB"/>
              <a:t>We also want to allow researchers to be able to add their own classifications or typologies as it arises from their research</a:t>
            </a:r>
          </a:p>
          <a:p>
            <a:pPr marL="0" lvl="0" indent="0" algn="l" rtl="0">
              <a:spcBef>
                <a:spcPts val="0"/>
              </a:spcBef>
              <a:spcAft>
                <a:spcPts val="0"/>
              </a:spcAft>
              <a:buNone/>
            </a:pPr>
            <a:endParaRPr lang="en-GB"/>
          </a:p>
          <a:p>
            <a:pPr marL="0" lvl="0" indent="0" algn="l" rtl="0">
              <a:spcBef>
                <a:spcPts val="0"/>
              </a:spcBef>
              <a:spcAft>
                <a:spcPts val="0"/>
              </a:spcAft>
              <a:buNone/>
            </a:pPr>
            <a:r>
              <a:rPr lang="en-GB"/>
              <a:t>And we are aiming to have a platform with a standard distribution, including the resource templates and metadata mappings</a:t>
            </a:r>
          </a:p>
          <a:p>
            <a:pPr marL="0" lvl="0" indent="0" algn="l" rtl="0">
              <a:spcBef>
                <a:spcPts val="0"/>
              </a:spcBef>
              <a:spcAft>
                <a:spcPts val="0"/>
              </a:spcAft>
              <a:buNone/>
            </a:pPr>
            <a:endParaRPr lang="en-GB"/>
          </a:p>
          <a:p>
            <a:pPr marL="0" lvl="0" indent="0" algn="l" rtl="0">
              <a:spcBef>
                <a:spcPts val="0"/>
              </a:spcBef>
              <a:spcAft>
                <a:spcPts val="0"/>
              </a:spcAft>
              <a:buNone/>
            </a:pPr>
            <a:r>
              <a:rPr lang="en-GB"/>
              <a:t>This is going to be a technical challenge for the project</a:t>
            </a:r>
          </a:p>
          <a:p>
            <a:pPr marL="0" lvl="0" indent="0" algn="l" rtl="0">
              <a:spcBef>
                <a:spcPts val="0"/>
              </a:spcBef>
              <a:spcAft>
                <a:spcPts val="0"/>
              </a:spcAft>
              <a:buNone/>
            </a:pPr>
            <a:endParaRPr lang="en-GB"/>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a:t>Question: How do we ensure metadata quality, while allowing researchers the flexibility they need?</a:t>
            </a:r>
          </a:p>
          <a:p>
            <a:pPr marL="0" lvl="0" indent="0" algn="l" rtl="0">
              <a:spcBef>
                <a:spcPts val="0"/>
              </a:spcBef>
              <a:spcAft>
                <a:spcPts val="0"/>
              </a:spcAft>
              <a:buNone/>
            </a:pPr>
            <a:endParaRPr lang="en-GB"/>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389c1be2b38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389c1be2b38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AU"/>
              <a:t>Thank you again for coming to this session.</a:t>
            </a:r>
          </a:p>
          <a:p>
            <a:pPr marL="0" lvl="0" indent="0" algn="l" rtl="0">
              <a:spcBef>
                <a:spcPts val="0"/>
              </a:spcBef>
              <a:spcAft>
                <a:spcPts val="0"/>
              </a:spcAft>
              <a:buNone/>
            </a:pPr>
            <a:endParaRPr lang="en-AU"/>
          </a:p>
          <a:p>
            <a:pPr marL="0" lvl="0" indent="0" algn="l" rtl="0">
              <a:spcBef>
                <a:spcPts val="0"/>
              </a:spcBef>
              <a:spcAft>
                <a:spcPts val="0"/>
              </a:spcAft>
              <a:buNone/>
            </a:pPr>
            <a:r>
              <a:rPr lang="en-AU"/>
              <a:t>For our next steps, we will be collating the notes you've made and adding them to the project repository – the QR code and the link in the slides take you there.</a:t>
            </a:r>
          </a:p>
          <a:p>
            <a:pPr marL="0" lvl="0" indent="0" algn="l" rtl="0">
              <a:spcBef>
                <a:spcPts val="0"/>
              </a:spcBef>
              <a:spcAft>
                <a:spcPts val="0"/>
              </a:spcAft>
              <a:buNone/>
            </a:pPr>
            <a:endParaRPr lang="en-AU"/>
          </a:p>
          <a:p>
            <a:pPr marL="0" lvl="0" indent="0" algn="l" rtl="0">
              <a:spcBef>
                <a:spcPts val="0"/>
              </a:spcBef>
              <a:spcAft>
                <a:spcPts val="0"/>
              </a:spcAft>
              <a:buNone/>
            </a:pPr>
            <a:r>
              <a:rPr lang="en-AU"/>
              <a:t>If there's anything you don't want us to publish, please let me know!</a:t>
            </a:r>
          </a:p>
          <a:p>
            <a:pPr marL="0" lvl="0" indent="0" algn="l" rtl="0">
              <a:spcBef>
                <a:spcPts val="0"/>
              </a:spcBef>
              <a:spcAft>
                <a:spcPts val="0"/>
              </a:spcAft>
              <a:buNone/>
            </a:pPr>
            <a:endParaRPr lang="en-AU"/>
          </a:p>
          <a:p>
            <a:pPr marL="0" lvl="0" indent="0" algn="l" rtl="0">
              <a:spcBef>
                <a:spcPts val="0"/>
              </a:spcBef>
              <a:spcAft>
                <a:spcPts val="0"/>
              </a:spcAft>
              <a:buNone/>
            </a:pPr>
            <a:r>
              <a:rPr lang="en-AU"/>
              <a:t>Before that, we have one last prompt: what other ways can we stay in touch?</a:t>
            </a:r>
          </a:p>
          <a:p>
            <a:pPr marL="0" lvl="0" indent="0" algn="l" rtl="0">
              <a:spcBef>
                <a:spcPts val="0"/>
              </a:spcBef>
              <a:spcAft>
                <a:spcPts val="0"/>
              </a:spcAft>
              <a:buNone/>
            </a:pPr>
            <a:endParaRPr lang="en-AU"/>
          </a:p>
          <a:p>
            <a:pPr marL="0" lvl="0" indent="0" algn="l" rtl="0">
              <a:spcBef>
                <a:spcPts val="0"/>
              </a:spcBef>
              <a:spcAft>
                <a:spcPts val="0"/>
              </a:spcAft>
              <a:buNone/>
            </a:pPr>
            <a:r>
              <a:rPr lang="en-AU"/>
              <a:t>Working groups for themes like metadata across the other community data labs is one suggestion – these would usually take the form of monthly meetups on Zoom</a:t>
            </a:r>
          </a:p>
          <a:p>
            <a:pPr marL="0" lvl="0" indent="0" algn="l" rtl="0">
              <a:spcBef>
                <a:spcPts val="0"/>
              </a:spcBef>
              <a:spcAft>
                <a:spcPts val="0"/>
              </a:spcAft>
              <a:buNone/>
            </a:pPr>
            <a:endParaRPr lang="en-AU"/>
          </a:p>
          <a:p>
            <a:pPr marL="0" lvl="0" indent="0" algn="l" rtl="0">
              <a:spcBef>
                <a:spcPts val="0"/>
              </a:spcBef>
              <a:spcAft>
                <a:spcPts val="0"/>
              </a:spcAft>
              <a:buNone/>
            </a:pPr>
            <a:r>
              <a:rPr lang="en-AU"/>
              <a:t>Projects like LDaCA and BioCommons make a lot of use of Slack – although it can mean one more notification thing to follow.</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10/15/25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5572352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9.jp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2.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Sustainable Digital Humanities Collections </a:t>
            </a: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GB" sz="2000">
                <a:solidFill>
                  <a:schemeClr val="dk1"/>
                </a:solidFill>
              </a:rPr>
              <a:t>Eve Ansell, Dr Nichola Burton, Dr Ian McCrabb,</a:t>
            </a:r>
            <a:endParaRPr sz="2000">
              <a:solidFill>
                <a:schemeClr val="dk1"/>
              </a:solidFill>
            </a:endParaRPr>
          </a:p>
          <a:p>
            <a:pPr marL="0" lvl="0" indent="0" algn="ctr" rtl="0">
              <a:lnSpc>
                <a:spcPct val="115000"/>
              </a:lnSpc>
              <a:spcBef>
                <a:spcPts val="0"/>
              </a:spcBef>
              <a:spcAft>
                <a:spcPts val="0"/>
              </a:spcAft>
              <a:buClr>
                <a:schemeClr val="dk1"/>
              </a:buClr>
              <a:buSzPts val="1100"/>
              <a:buFont typeface="Arial"/>
              <a:buNone/>
            </a:pPr>
            <a:r>
              <a:rPr lang="en-GB" sz="2000">
                <a:solidFill>
                  <a:schemeClr val="dk1"/>
                </a:solidFill>
              </a:rPr>
              <a:t>Mike Lynch, Dr Peter Sefton</a:t>
            </a:r>
            <a:endParaRPr sz="37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5D3F75E-DE54-6A20-6129-70321BF7531C}"/>
              </a:ext>
            </a:extLst>
          </p:cNvPr>
          <p:cNvPicPr>
            <a:picLocks noChangeAspect="1"/>
          </p:cNvPicPr>
          <p:nvPr/>
        </p:nvPicPr>
        <p:blipFill>
          <a:blip r:embed="rId2"/>
          <a:stretch>
            <a:fillRect/>
          </a:stretch>
        </p:blipFill>
        <p:spPr>
          <a:xfrm>
            <a:off x="4591624" y="11038"/>
            <a:ext cx="4552376" cy="2560712"/>
          </a:xfrm>
          <a:prstGeom prst="rect">
            <a:avLst/>
          </a:prstGeom>
        </p:spPr>
      </p:pic>
      <p:sp>
        <p:nvSpPr>
          <p:cNvPr id="3" name="Content Placeholder 2">
            <a:extLst>
              <a:ext uri="{FF2B5EF4-FFF2-40B4-BE49-F238E27FC236}">
                <a16:creationId xmlns:a16="http://schemas.microsoft.com/office/drawing/2014/main" id="{C2D020D0-764C-F497-698B-FB698EA8750E}"/>
              </a:ext>
            </a:extLst>
          </p:cNvPr>
          <p:cNvSpPr>
            <a:spLocks noGrp="1"/>
          </p:cNvSpPr>
          <p:nvPr>
            <p:ph idx="1"/>
          </p:nvPr>
        </p:nvSpPr>
        <p:spPr>
          <a:xfrm>
            <a:off x="577018" y="1404709"/>
            <a:ext cx="7708541" cy="3137336"/>
          </a:xfrm>
        </p:spPr>
        <p:txBody>
          <a:bodyPr>
            <a:normAutofit/>
          </a:bodyPr>
          <a:lstStyle/>
          <a:p>
            <a:pPr marL="0" indent="0">
              <a:buNone/>
            </a:pPr>
            <a:r>
              <a:rPr lang="en-AU" sz="1350" dirty="0">
                <a:latin typeface="Calibri" panose="020F0502020204030204" pitchFamily="34" charset="0"/>
                <a:ea typeface="Calibri" panose="020F0502020204030204" pitchFamily="34" charset="0"/>
                <a:cs typeface="Calibri" panose="020F0502020204030204" pitchFamily="34" charset="0"/>
              </a:rPr>
              <a:t>AI Analysis of ARC Abstracts</a:t>
            </a:r>
          </a:p>
          <a:p>
            <a:pPr marL="0" indent="0">
              <a:buNone/>
            </a:pPr>
            <a:r>
              <a:rPr lang="en-AU" sz="1350" dirty="0">
                <a:latin typeface="Calibri" panose="020F0502020204030204" pitchFamily="34" charset="0"/>
                <a:ea typeface="Calibri" panose="020F0502020204030204" pitchFamily="34" charset="0"/>
                <a:cs typeface="Calibri" panose="020F0502020204030204" pitchFamily="34" charset="0"/>
              </a:rPr>
              <a:t>Limited to Last 6 Years at </a:t>
            </a:r>
            <a:r>
              <a:rPr lang="en-AU" sz="1350" dirty="0" err="1">
                <a:latin typeface="Calibri" panose="020F0502020204030204" pitchFamily="34" charset="0"/>
                <a:ea typeface="Calibri" panose="020F0502020204030204" pitchFamily="34" charset="0"/>
                <a:cs typeface="Calibri" panose="020F0502020204030204" pitchFamily="34" charset="0"/>
              </a:rPr>
              <a:t>USyd</a:t>
            </a:r>
            <a:r>
              <a:rPr lang="en-AU" sz="1350" dirty="0">
                <a:latin typeface="Calibri" panose="020F0502020204030204" pitchFamily="34" charset="0"/>
                <a:ea typeface="Calibri" panose="020F0502020204030204" pitchFamily="34" charset="0"/>
                <a:cs typeface="Calibri" panose="020F0502020204030204" pitchFamily="34" charset="0"/>
              </a:rPr>
              <a:t>, Limited to 2000’s</a:t>
            </a:r>
          </a:p>
          <a:p>
            <a:pPr marL="0" indent="0">
              <a:buNone/>
            </a:pPr>
            <a:r>
              <a:rPr lang="en-AU" sz="1350" dirty="0">
                <a:latin typeface="Calibri" panose="020F0502020204030204" pitchFamily="34" charset="0"/>
                <a:ea typeface="Times New Roman" panose="02020603050405020304" pitchFamily="18" charset="0"/>
                <a:cs typeface="Times New Roman" panose="02020603050405020304" pitchFamily="18" charset="0"/>
              </a:rPr>
              <a:t>Of the 35 projects, 21 could be ‘relationship graphing’.  </a:t>
            </a:r>
          </a:p>
          <a:p>
            <a:pPr marL="0" indent="0">
              <a:buNone/>
            </a:pPr>
            <a:r>
              <a:rPr lang="en-AU" sz="1350" dirty="0">
                <a:latin typeface="Calibri" panose="020F0502020204030204" pitchFamily="34" charset="0"/>
                <a:ea typeface="Times New Roman" panose="02020603050405020304" pitchFamily="18" charset="0"/>
                <a:cs typeface="Times New Roman" panose="02020603050405020304" pitchFamily="18" charset="0"/>
              </a:rPr>
              <a:t>Of these 21, 15 have a high probability of being appropriate for </a:t>
            </a:r>
            <a:r>
              <a:rPr lang="en-AU" sz="1350" dirty="0" err="1">
                <a:latin typeface="Calibri" panose="020F0502020204030204" pitchFamily="34" charset="0"/>
                <a:ea typeface="Times New Roman" panose="02020603050405020304" pitchFamily="18" charset="0"/>
                <a:cs typeface="Times New Roman" panose="02020603050405020304" pitchFamily="18" charset="0"/>
              </a:rPr>
              <a:t>Omeka</a:t>
            </a:r>
            <a:r>
              <a:rPr lang="en-AU" sz="1350" dirty="0">
                <a:latin typeface="Calibri" panose="020F0502020204030204" pitchFamily="34" charset="0"/>
                <a:ea typeface="Times New Roman" panose="02020603050405020304" pitchFamily="18" charset="0"/>
                <a:cs typeface="Times New Roman" panose="02020603050405020304" pitchFamily="18" charset="0"/>
              </a:rPr>
              <a:t> S as we have planned its implementation  and 6 have a medium level of probability.  </a:t>
            </a:r>
          </a:p>
          <a:p>
            <a:pPr marL="0" indent="0">
              <a:buNone/>
            </a:pPr>
            <a:r>
              <a:rPr lang="en-AU" sz="1350" dirty="0">
                <a:latin typeface="Calibri" panose="020F0502020204030204" pitchFamily="34" charset="0"/>
                <a:ea typeface="Times New Roman" panose="02020603050405020304" pitchFamily="18" charset="0"/>
                <a:cs typeface="Times New Roman" panose="02020603050405020304" pitchFamily="18" charset="0"/>
              </a:rPr>
              <a:t>Of the 15, 3 are currently based on Heurist under Systemik custodianship</a:t>
            </a:r>
            <a:r>
              <a:rPr lang="en-AU" sz="1350" dirty="0">
                <a:latin typeface="Gandhari Unicode" panose="02000400000000000000" pitchFamily="2" charset="2"/>
                <a:ea typeface="Calibri" panose="020F0502020204030204" pitchFamily="34" charset="0"/>
                <a:cs typeface="Mangal" panose="02040503050203030202" pitchFamily="18" charset="0"/>
              </a:rPr>
              <a:t>.</a:t>
            </a:r>
          </a:p>
        </p:txBody>
      </p:sp>
      <p:sp>
        <p:nvSpPr>
          <p:cNvPr id="5" name="Title 4">
            <a:extLst>
              <a:ext uri="{FF2B5EF4-FFF2-40B4-BE49-F238E27FC236}">
                <a16:creationId xmlns:a16="http://schemas.microsoft.com/office/drawing/2014/main" id="{F3C476B1-D99E-B9D4-DEAE-DC4A625DB6F3}"/>
              </a:ext>
            </a:extLst>
          </p:cNvPr>
          <p:cNvSpPr>
            <a:spLocks noGrp="1"/>
          </p:cNvSpPr>
          <p:nvPr>
            <p:ph type="title"/>
          </p:nvPr>
        </p:nvSpPr>
        <p:spPr/>
        <p:txBody>
          <a:bodyPr>
            <a:normAutofit fontScale="90000"/>
          </a:bodyPr>
          <a:lstStyle/>
          <a:p>
            <a:r>
              <a:rPr lang="en-US" dirty="0"/>
              <a:t>ARC Projects</a:t>
            </a:r>
            <a:endParaRPr lang="en-AU" dirty="0"/>
          </a:p>
        </p:txBody>
      </p:sp>
      <p:graphicFrame>
        <p:nvGraphicFramePr>
          <p:cNvPr id="2" name="Table 1">
            <a:extLst>
              <a:ext uri="{FF2B5EF4-FFF2-40B4-BE49-F238E27FC236}">
                <a16:creationId xmlns:a16="http://schemas.microsoft.com/office/drawing/2014/main" id="{4639C993-31F2-3CC8-3198-FEB651AC2839}"/>
              </a:ext>
            </a:extLst>
          </p:cNvPr>
          <p:cNvGraphicFramePr>
            <a:graphicFrameLocks noGrp="1"/>
          </p:cNvGraphicFramePr>
          <p:nvPr/>
        </p:nvGraphicFramePr>
        <p:xfrm>
          <a:off x="6266793" y="3391164"/>
          <a:ext cx="2863546" cy="1885950"/>
        </p:xfrm>
        <a:graphic>
          <a:graphicData uri="http://schemas.openxmlformats.org/drawingml/2006/table">
            <a:tbl>
              <a:tblPr firstRow="1" firstCol="1" bandRow="1">
                <a:tableStyleId>{5C22544A-7EE6-4342-B048-85BDC9FD1C3A}</a:tableStyleId>
              </a:tblPr>
              <a:tblGrid>
                <a:gridCol w="2863546">
                  <a:extLst>
                    <a:ext uri="{9D8B030D-6E8A-4147-A177-3AD203B41FA5}">
                      <a16:colId xmlns:a16="http://schemas.microsoft.com/office/drawing/2014/main" val="3233299659"/>
                    </a:ext>
                  </a:extLst>
                </a:gridCol>
              </a:tblGrid>
              <a:tr h="125730">
                <a:tc>
                  <a:txBody>
                    <a:bodyPr/>
                    <a:lstStyle/>
                    <a:p>
                      <a:r>
                        <a:rPr lang="en-AU" sz="800" kern="100" dirty="0">
                          <a:effectLst/>
                        </a:rPr>
                        <a:t>2001 COMMUNICATION AND MEDIA STUDIES</a:t>
                      </a:r>
                      <a:endParaRPr lang="en-AU" sz="800" kern="100" dirty="0">
                        <a:effectLst/>
                        <a:latin typeface="Calibri" panose="020F0502020204030204" pitchFamily="34" charset="0"/>
                        <a:ea typeface="Times New Roman" panose="02020603050405020304" pitchFamily="18" charset="0"/>
                      </a:endParaRPr>
                    </a:p>
                  </a:txBody>
                  <a:tcPr marL="51435" marR="51435" marT="0" marB="0" anchor="b"/>
                </a:tc>
                <a:extLst>
                  <a:ext uri="{0D108BD9-81ED-4DB2-BD59-A6C34878D82A}">
                    <a16:rowId xmlns:a16="http://schemas.microsoft.com/office/drawing/2014/main" val="2122934260"/>
                  </a:ext>
                </a:extLst>
              </a:tr>
              <a:tr h="125730">
                <a:tc>
                  <a:txBody>
                    <a:bodyPr/>
                    <a:lstStyle/>
                    <a:p>
                      <a:r>
                        <a:rPr lang="en-AU" sz="800" kern="100" dirty="0">
                          <a:effectLst/>
                        </a:rPr>
                        <a:t>2002 CULTURAL STUDIES</a:t>
                      </a:r>
                      <a:endParaRPr lang="en-AU" sz="800" kern="100" dirty="0">
                        <a:effectLst/>
                        <a:latin typeface="Calibri" panose="020F0502020204030204" pitchFamily="34" charset="0"/>
                        <a:ea typeface="Times New Roman" panose="02020603050405020304" pitchFamily="18" charset="0"/>
                      </a:endParaRPr>
                    </a:p>
                  </a:txBody>
                  <a:tcPr marL="51435" marR="51435" marT="0" marB="0" anchor="b"/>
                </a:tc>
                <a:extLst>
                  <a:ext uri="{0D108BD9-81ED-4DB2-BD59-A6C34878D82A}">
                    <a16:rowId xmlns:a16="http://schemas.microsoft.com/office/drawing/2014/main" val="405294362"/>
                  </a:ext>
                </a:extLst>
              </a:tr>
              <a:tr h="125730">
                <a:tc>
                  <a:txBody>
                    <a:bodyPr/>
                    <a:lstStyle/>
                    <a:p>
                      <a:r>
                        <a:rPr lang="en-AU" sz="800" kern="100" dirty="0">
                          <a:effectLst/>
                        </a:rPr>
                        <a:t>2003 LANGUAGE STUDIES</a:t>
                      </a:r>
                      <a:endParaRPr lang="en-AU" sz="800" kern="100" dirty="0">
                        <a:effectLst/>
                        <a:latin typeface="Calibri" panose="020F0502020204030204" pitchFamily="34" charset="0"/>
                        <a:ea typeface="Times New Roman" panose="02020603050405020304" pitchFamily="18" charset="0"/>
                      </a:endParaRPr>
                    </a:p>
                  </a:txBody>
                  <a:tcPr marL="51435" marR="51435" marT="0" marB="0" anchor="b"/>
                </a:tc>
                <a:extLst>
                  <a:ext uri="{0D108BD9-81ED-4DB2-BD59-A6C34878D82A}">
                    <a16:rowId xmlns:a16="http://schemas.microsoft.com/office/drawing/2014/main" val="2460231518"/>
                  </a:ext>
                </a:extLst>
              </a:tr>
              <a:tr h="125730">
                <a:tc>
                  <a:txBody>
                    <a:bodyPr/>
                    <a:lstStyle/>
                    <a:p>
                      <a:r>
                        <a:rPr lang="en-AU" sz="800" kern="100" dirty="0">
                          <a:effectLst/>
                        </a:rPr>
                        <a:t>2004 LINGUISTICS</a:t>
                      </a:r>
                      <a:endParaRPr lang="en-AU" sz="800" kern="100" dirty="0">
                        <a:effectLst/>
                        <a:latin typeface="Calibri" panose="020F0502020204030204" pitchFamily="34" charset="0"/>
                        <a:ea typeface="Times New Roman" panose="02020603050405020304" pitchFamily="18" charset="0"/>
                      </a:endParaRPr>
                    </a:p>
                  </a:txBody>
                  <a:tcPr marL="51435" marR="51435" marT="0" marB="0" anchor="b"/>
                </a:tc>
                <a:extLst>
                  <a:ext uri="{0D108BD9-81ED-4DB2-BD59-A6C34878D82A}">
                    <a16:rowId xmlns:a16="http://schemas.microsoft.com/office/drawing/2014/main" val="275792689"/>
                  </a:ext>
                </a:extLst>
              </a:tr>
              <a:tr h="125730">
                <a:tc>
                  <a:txBody>
                    <a:bodyPr/>
                    <a:lstStyle/>
                    <a:p>
                      <a:r>
                        <a:rPr lang="en-AU" sz="800" kern="100" dirty="0">
                          <a:effectLst/>
                        </a:rPr>
                        <a:t>2005 LITERARY STUDIES</a:t>
                      </a:r>
                      <a:endParaRPr lang="en-AU" sz="800" kern="100" dirty="0">
                        <a:effectLst/>
                        <a:latin typeface="Calibri" panose="020F0502020204030204" pitchFamily="34" charset="0"/>
                        <a:ea typeface="Times New Roman" panose="02020603050405020304" pitchFamily="18" charset="0"/>
                      </a:endParaRPr>
                    </a:p>
                  </a:txBody>
                  <a:tcPr marL="51435" marR="51435" marT="0" marB="0" anchor="b"/>
                </a:tc>
                <a:extLst>
                  <a:ext uri="{0D108BD9-81ED-4DB2-BD59-A6C34878D82A}">
                    <a16:rowId xmlns:a16="http://schemas.microsoft.com/office/drawing/2014/main" val="3190984850"/>
                  </a:ext>
                </a:extLst>
              </a:tr>
              <a:tr h="251460">
                <a:tc>
                  <a:txBody>
                    <a:bodyPr/>
                    <a:lstStyle/>
                    <a:p>
                      <a:r>
                        <a:rPr lang="en-AU" sz="800" kern="100" dirty="0">
                          <a:effectLst/>
                        </a:rPr>
                        <a:t>2099 OTHER LANGUAGE, COMMUNICATION AND CULTURE</a:t>
                      </a:r>
                      <a:endParaRPr lang="en-AU" sz="800" kern="100" dirty="0">
                        <a:effectLst/>
                        <a:latin typeface="Calibri" panose="020F0502020204030204" pitchFamily="34" charset="0"/>
                        <a:ea typeface="Times New Roman" panose="02020603050405020304" pitchFamily="18" charset="0"/>
                      </a:endParaRPr>
                    </a:p>
                  </a:txBody>
                  <a:tcPr marL="51435" marR="51435" marT="0" marB="0" anchor="b"/>
                </a:tc>
                <a:extLst>
                  <a:ext uri="{0D108BD9-81ED-4DB2-BD59-A6C34878D82A}">
                    <a16:rowId xmlns:a16="http://schemas.microsoft.com/office/drawing/2014/main" val="3170548894"/>
                  </a:ext>
                </a:extLst>
              </a:tr>
              <a:tr h="125730">
                <a:tc>
                  <a:txBody>
                    <a:bodyPr/>
                    <a:lstStyle/>
                    <a:p>
                      <a:r>
                        <a:rPr lang="en-AU" sz="800" kern="100" dirty="0">
                          <a:effectLst/>
                        </a:rPr>
                        <a:t>2101 ARCHAEOLOGY</a:t>
                      </a:r>
                      <a:endParaRPr lang="en-AU" sz="800" kern="100" dirty="0">
                        <a:effectLst/>
                        <a:latin typeface="Calibri" panose="020F0502020204030204" pitchFamily="34" charset="0"/>
                        <a:ea typeface="Times New Roman" panose="02020603050405020304" pitchFamily="18" charset="0"/>
                      </a:endParaRPr>
                    </a:p>
                  </a:txBody>
                  <a:tcPr marL="51435" marR="51435" marT="0" marB="0" anchor="b"/>
                </a:tc>
                <a:extLst>
                  <a:ext uri="{0D108BD9-81ED-4DB2-BD59-A6C34878D82A}">
                    <a16:rowId xmlns:a16="http://schemas.microsoft.com/office/drawing/2014/main" val="3529461588"/>
                  </a:ext>
                </a:extLst>
              </a:tr>
              <a:tr h="125730">
                <a:tc>
                  <a:txBody>
                    <a:bodyPr/>
                    <a:lstStyle/>
                    <a:p>
                      <a:r>
                        <a:rPr lang="en-AU" sz="800" kern="100" dirty="0">
                          <a:effectLst/>
                        </a:rPr>
                        <a:t>2102 CURATORIAL AND RELATED STUDIES</a:t>
                      </a:r>
                      <a:endParaRPr lang="en-AU" sz="800" kern="100" dirty="0">
                        <a:effectLst/>
                        <a:latin typeface="Calibri" panose="020F0502020204030204" pitchFamily="34" charset="0"/>
                        <a:ea typeface="Times New Roman" panose="02020603050405020304" pitchFamily="18" charset="0"/>
                      </a:endParaRPr>
                    </a:p>
                  </a:txBody>
                  <a:tcPr marL="51435" marR="51435" marT="0" marB="0" anchor="b"/>
                </a:tc>
                <a:extLst>
                  <a:ext uri="{0D108BD9-81ED-4DB2-BD59-A6C34878D82A}">
                    <a16:rowId xmlns:a16="http://schemas.microsoft.com/office/drawing/2014/main" val="1843992039"/>
                  </a:ext>
                </a:extLst>
              </a:tr>
              <a:tr h="125730">
                <a:tc>
                  <a:txBody>
                    <a:bodyPr/>
                    <a:lstStyle/>
                    <a:p>
                      <a:r>
                        <a:rPr lang="en-AU" sz="800" kern="100" dirty="0">
                          <a:effectLst/>
                        </a:rPr>
                        <a:t>2103 HISTORICAL STUDIES</a:t>
                      </a:r>
                      <a:endParaRPr lang="en-AU" sz="800" kern="100" dirty="0">
                        <a:effectLst/>
                        <a:latin typeface="Calibri" panose="020F0502020204030204" pitchFamily="34" charset="0"/>
                        <a:ea typeface="Times New Roman" panose="02020603050405020304" pitchFamily="18" charset="0"/>
                      </a:endParaRPr>
                    </a:p>
                  </a:txBody>
                  <a:tcPr marL="51435" marR="51435" marT="0" marB="0" anchor="b"/>
                </a:tc>
                <a:extLst>
                  <a:ext uri="{0D108BD9-81ED-4DB2-BD59-A6C34878D82A}">
                    <a16:rowId xmlns:a16="http://schemas.microsoft.com/office/drawing/2014/main" val="3891478886"/>
                  </a:ext>
                </a:extLst>
              </a:tr>
              <a:tr h="125730">
                <a:tc>
                  <a:txBody>
                    <a:bodyPr/>
                    <a:lstStyle/>
                    <a:p>
                      <a:r>
                        <a:rPr lang="en-AU" sz="800" kern="100" dirty="0">
                          <a:effectLst/>
                        </a:rPr>
                        <a:t>2201 APPLIED ETHICS</a:t>
                      </a:r>
                      <a:endParaRPr lang="en-AU" sz="800" kern="100" dirty="0">
                        <a:effectLst/>
                        <a:latin typeface="Calibri" panose="020F0502020204030204" pitchFamily="34" charset="0"/>
                        <a:ea typeface="Times New Roman" panose="02020603050405020304" pitchFamily="18" charset="0"/>
                      </a:endParaRPr>
                    </a:p>
                  </a:txBody>
                  <a:tcPr marL="51435" marR="51435" marT="0" marB="0" anchor="b"/>
                </a:tc>
                <a:extLst>
                  <a:ext uri="{0D108BD9-81ED-4DB2-BD59-A6C34878D82A}">
                    <a16:rowId xmlns:a16="http://schemas.microsoft.com/office/drawing/2014/main" val="4050077699"/>
                  </a:ext>
                </a:extLst>
              </a:tr>
              <a:tr h="251460">
                <a:tc>
                  <a:txBody>
                    <a:bodyPr/>
                    <a:lstStyle/>
                    <a:p>
                      <a:r>
                        <a:rPr lang="en-AU" sz="800" kern="100" dirty="0">
                          <a:effectLst/>
                        </a:rPr>
                        <a:t>2202 HISTORY AND PHILOSOPHY OF SPECIFIC FIELDS</a:t>
                      </a:r>
                      <a:endParaRPr lang="en-AU" sz="800" kern="100" dirty="0">
                        <a:effectLst/>
                        <a:latin typeface="Calibri" panose="020F0502020204030204" pitchFamily="34" charset="0"/>
                        <a:ea typeface="Times New Roman" panose="02020603050405020304" pitchFamily="18" charset="0"/>
                      </a:endParaRPr>
                    </a:p>
                  </a:txBody>
                  <a:tcPr marL="51435" marR="51435" marT="0" marB="0" anchor="b"/>
                </a:tc>
                <a:extLst>
                  <a:ext uri="{0D108BD9-81ED-4DB2-BD59-A6C34878D82A}">
                    <a16:rowId xmlns:a16="http://schemas.microsoft.com/office/drawing/2014/main" val="938035927"/>
                  </a:ext>
                </a:extLst>
              </a:tr>
              <a:tr h="125730">
                <a:tc>
                  <a:txBody>
                    <a:bodyPr/>
                    <a:lstStyle/>
                    <a:p>
                      <a:r>
                        <a:rPr lang="en-AU" sz="800" kern="100" dirty="0">
                          <a:effectLst/>
                        </a:rPr>
                        <a:t>2203 PHILOSOPHY</a:t>
                      </a:r>
                      <a:endParaRPr lang="en-AU" sz="800" kern="100" dirty="0">
                        <a:effectLst/>
                        <a:latin typeface="Calibri" panose="020F0502020204030204" pitchFamily="34" charset="0"/>
                        <a:ea typeface="Times New Roman" panose="02020603050405020304" pitchFamily="18" charset="0"/>
                      </a:endParaRPr>
                    </a:p>
                  </a:txBody>
                  <a:tcPr marL="51435" marR="51435" marT="0" marB="0" anchor="b"/>
                </a:tc>
                <a:extLst>
                  <a:ext uri="{0D108BD9-81ED-4DB2-BD59-A6C34878D82A}">
                    <a16:rowId xmlns:a16="http://schemas.microsoft.com/office/drawing/2014/main" val="4279080094"/>
                  </a:ext>
                </a:extLst>
              </a:tr>
              <a:tr h="125730">
                <a:tc>
                  <a:txBody>
                    <a:bodyPr/>
                    <a:lstStyle/>
                    <a:p>
                      <a:r>
                        <a:rPr lang="en-AU" sz="800" kern="100" dirty="0">
                          <a:effectLst/>
                        </a:rPr>
                        <a:t>2204 RELIGION AND RELIGIOUS STUDIES</a:t>
                      </a:r>
                      <a:endParaRPr lang="en-AU" sz="800" kern="100" dirty="0">
                        <a:effectLst/>
                        <a:latin typeface="Calibri" panose="020F0502020204030204" pitchFamily="34" charset="0"/>
                        <a:ea typeface="Times New Roman" panose="02020603050405020304" pitchFamily="18" charset="0"/>
                      </a:endParaRPr>
                    </a:p>
                  </a:txBody>
                  <a:tcPr marL="51435" marR="51435" marT="0" marB="0" anchor="b"/>
                </a:tc>
                <a:extLst>
                  <a:ext uri="{0D108BD9-81ED-4DB2-BD59-A6C34878D82A}">
                    <a16:rowId xmlns:a16="http://schemas.microsoft.com/office/drawing/2014/main" val="407971472"/>
                  </a:ext>
                </a:extLst>
              </a:tr>
            </a:tbl>
          </a:graphicData>
        </a:graphic>
      </p:graphicFrame>
    </p:spTree>
    <p:extLst>
      <p:ext uri="{BB962C8B-B14F-4D97-AF65-F5344CB8AC3E}">
        <p14:creationId xmlns:p14="http://schemas.microsoft.com/office/powerpoint/2010/main" val="5458308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Finding collections at risk</a:t>
            </a:r>
            <a:endParaRPr/>
          </a:p>
        </p:txBody>
      </p:sp>
      <p:sp>
        <p:nvSpPr>
          <p:cNvPr id="82" name="Google Shape;82;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a:t>Humanities collections last longer than software</a:t>
            </a:r>
            <a:endParaRPr/>
          </a:p>
          <a:p>
            <a:pPr marL="457200" lvl="0" indent="-342900" algn="l" rtl="0">
              <a:spcBef>
                <a:spcPts val="0"/>
              </a:spcBef>
              <a:spcAft>
                <a:spcPts val="0"/>
              </a:spcAft>
              <a:buSzPts val="1800"/>
              <a:buChar char="●"/>
            </a:pPr>
            <a:r>
              <a:rPr lang="en-GB"/>
              <a:t>No software platform is forever:</a:t>
            </a:r>
            <a:endParaRPr/>
          </a:p>
          <a:p>
            <a:pPr marL="914400" lvl="1" indent="-317500" algn="l" rtl="0">
              <a:spcBef>
                <a:spcPts val="0"/>
              </a:spcBef>
              <a:spcAft>
                <a:spcPts val="0"/>
              </a:spcAft>
              <a:buSzPts val="1400"/>
              <a:buChar char="○"/>
            </a:pPr>
            <a:r>
              <a:rPr lang="en-GB"/>
              <a:t>Web standards evolve</a:t>
            </a:r>
            <a:endParaRPr/>
          </a:p>
          <a:p>
            <a:pPr marL="914400" lvl="1" indent="-317500" algn="l" rtl="0">
              <a:spcBef>
                <a:spcPts val="0"/>
              </a:spcBef>
              <a:spcAft>
                <a:spcPts val="0"/>
              </a:spcAft>
              <a:buSzPts val="1400"/>
              <a:buChar char="○"/>
            </a:pPr>
            <a:r>
              <a:rPr lang="en-GB"/>
              <a:t>Apps have an even shorter shelf-life</a:t>
            </a:r>
            <a:endParaRPr/>
          </a:p>
          <a:p>
            <a:pPr marL="914400" lvl="1" indent="-317500" algn="l" rtl="0">
              <a:spcBef>
                <a:spcPts val="0"/>
              </a:spcBef>
              <a:spcAft>
                <a:spcPts val="0"/>
              </a:spcAft>
              <a:buSzPts val="1400"/>
              <a:buChar char="○"/>
            </a:pPr>
            <a:r>
              <a:rPr lang="en-GB"/>
              <a:t>Non-scholarly platforms like WordPress</a:t>
            </a:r>
            <a:endParaRPr/>
          </a:p>
          <a:p>
            <a:pPr marL="457200" lvl="0" indent="-342900" algn="l" rtl="0">
              <a:spcBef>
                <a:spcPts val="0"/>
              </a:spcBef>
              <a:spcAft>
                <a:spcPts val="0"/>
              </a:spcAft>
              <a:buSzPts val="1800"/>
              <a:buChar char="●"/>
            </a:pPr>
            <a:r>
              <a:rPr lang="en-GB"/>
              <a:t>Some at-risk collections get a negative reputation as a pain point</a:t>
            </a:r>
            <a:endParaRPr/>
          </a:p>
          <a:p>
            <a:pPr marL="457200" lvl="0" indent="0" algn="l" rtl="0">
              <a:spcBef>
                <a:spcPts val="1200"/>
              </a:spcBef>
              <a:spcAft>
                <a:spcPts val="0"/>
              </a:spcAft>
              <a:buNone/>
            </a:pPr>
            <a:endParaRPr/>
          </a:p>
          <a:p>
            <a:pPr marL="0" lvl="0" indent="0" algn="l" rtl="0">
              <a:spcBef>
                <a:spcPts val="1200"/>
              </a:spcBef>
              <a:spcAft>
                <a:spcPts val="1200"/>
              </a:spcAft>
              <a:buNone/>
            </a:pPr>
            <a:r>
              <a:rPr lang="en-GB" b="1"/>
              <a:t>How can we find collections at risk which we don’t know about?</a:t>
            </a:r>
            <a:endParaRPr b="1"/>
          </a:p>
        </p:txBody>
      </p:sp>
      <p:pic>
        <p:nvPicPr>
          <p:cNvPr id="3" name="Picture 2" descr="A computer screen with a web and icons&#10;&#10;AI-generated content may be incorrect.">
            <a:extLst>
              <a:ext uri="{FF2B5EF4-FFF2-40B4-BE49-F238E27FC236}">
                <a16:creationId xmlns:a16="http://schemas.microsoft.com/office/drawing/2014/main" id="{35CD22EE-7274-67CE-10FC-5815BE8D3E59}"/>
              </a:ext>
            </a:extLst>
          </p:cNvPr>
          <p:cNvPicPr>
            <a:picLocks noChangeAspect="1"/>
          </p:cNvPicPr>
          <p:nvPr/>
        </p:nvPicPr>
        <p:blipFill>
          <a:blip r:embed="rId3"/>
          <a:srcRect l="14745" t="26745" r="25020" b="22343"/>
          <a:stretch>
            <a:fillRect/>
          </a:stretch>
        </p:blipFill>
        <p:spPr>
          <a:xfrm>
            <a:off x="6207161" y="1017725"/>
            <a:ext cx="2065469" cy="130930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Meeting researcher needs</a:t>
            </a:r>
            <a:endParaRPr/>
          </a:p>
        </p:txBody>
      </p:sp>
      <p:sp>
        <p:nvSpPr>
          <p:cNvPr id="88" name="Google Shape;88;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a:t>Avoiding “if you build it, they will come”</a:t>
            </a:r>
            <a:endParaRPr/>
          </a:p>
          <a:p>
            <a:pPr marL="457200" lvl="0" indent="-342900" algn="l" rtl="0">
              <a:spcBef>
                <a:spcPts val="0"/>
              </a:spcBef>
              <a:spcAft>
                <a:spcPts val="0"/>
              </a:spcAft>
              <a:buSzPts val="1800"/>
              <a:buChar char="●"/>
            </a:pPr>
            <a:r>
              <a:rPr lang="en-AU"/>
              <a:t>Not only about technical requirements</a:t>
            </a:r>
            <a:endParaRPr/>
          </a:p>
          <a:p>
            <a:pPr marL="457200" lvl="0" indent="-342900" algn="l" rtl="0">
              <a:spcBef>
                <a:spcPts val="0"/>
              </a:spcBef>
              <a:spcAft>
                <a:spcPts val="0"/>
              </a:spcAft>
              <a:buSzPts val="1800"/>
              <a:buChar char="●"/>
            </a:pPr>
            <a:r>
              <a:rPr lang="en-AU"/>
              <a:t>Engagement strategies</a:t>
            </a:r>
            <a:endParaRPr/>
          </a:p>
          <a:p>
            <a:pPr marL="457200" lvl="0" indent="-342900" algn="l" rtl="0">
              <a:spcBef>
                <a:spcPts val="0"/>
              </a:spcBef>
              <a:spcAft>
                <a:spcPts val="0"/>
              </a:spcAft>
              <a:buSzPts val="1800"/>
              <a:buChar char="●"/>
            </a:pPr>
            <a:r>
              <a:rPr lang="en-GB"/>
              <a:t>“The Humanities” covers a very broad range of disciplines</a:t>
            </a:r>
            <a:endParaRPr/>
          </a:p>
          <a:p>
            <a:pPr marL="457200" lvl="0" indent="0" algn="l" rtl="0">
              <a:spcBef>
                <a:spcPts val="1200"/>
              </a:spcBef>
              <a:spcAft>
                <a:spcPts val="0"/>
              </a:spcAft>
              <a:buNone/>
            </a:pPr>
            <a:endParaRPr/>
          </a:p>
          <a:p>
            <a:pPr marL="0" lvl="0" indent="0" algn="l" rtl="0">
              <a:spcBef>
                <a:spcPts val="1200"/>
              </a:spcBef>
              <a:spcAft>
                <a:spcPts val="1200"/>
              </a:spcAft>
              <a:buNone/>
            </a:pPr>
            <a:r>
              <a:rPr lang="en-GB" b="1"/>
              <a:t>How do we bring humanities researchers on board?</a:t>
            </a:r>
            <a:endParaRPr b="1"/>
          </a:p>
        </p:txBody>
      </p:sp>
      <p:pic>
        <p:nvPicPr>
          <p:cNvPr id="3" name="Picture 2" descr="A computer screen with a drawing of tubes&#10;&#10;AI-generated content may be incorrect.">
            <a:extLst>
              <a:ext uri="{FF2B5EF4-FFF2-40B4-BE49-F238E27FC236}">
                <a16:creationId xmlns:a16="http://schemas.microsoft.com/office/drawing/2014/main" id="{E7E135A3-DA3B-D690-2CE4-0139EDF44D20}"/>
              </a:ext>
            </a:extLst>
          </p:cNvPr>
          <p:cNvPicPr>
            <a:picLocks noChangeAspect="1"/>
          </p:cNvPicPr>
          <p:nvPr/>
        </p:nvPicPr>
        <p:blipFill>
          <a:blip r:embed="rId3"/>
          <a:stretch>
            <a:fillRect/>
          </a:stretch>
        </p:blipFill>
        <p:spPr>
          <a:xfrm>
            <a:off x="6078025" y="290455"/>
            <a:ext cx="2526629" cy="1894753"/>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Metadata and standards</a:t>
            </a:r>
            <a:endParaRPr/>
          </a:p>
        </p:txBody>
      </p:sp>
      <p:sp>
        <p:nvSpPr>
          <p:cNvPr id="94" name="Google Shape;94;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a:t>Templates for common entities</a:t>
            </a:r>
            <a:endParaRPr/>
          </a:p>
          <a:p>
            <a:pPr marL="457200" lvl="0" indent="-342900" algn="l" rtl="0">
              <a:spcBef>
                <a:spcPts val="0"/>
              </a:spcBef>
              <a:spcAft>
                <a:spcPts val="0"/>
              </a:spcAft>
              <a:buSzPts val="1800"/>
              <a:buChar char="●"/>
            </a:pPr>
            <a:r>
              <a:rPr lang="en-GB"/>
              <a:t>Mapped to RO-Crate / Schema.org</a:t>
            </a:r>
          </a:p>
          <a:p>
            <a:pPr marL="457200" lvl="0" indent="-342900" algn="l" rtl="0">
              <a:spcBef>
                <a:spcPts val="0"/>
              </a:spcBef>
              <a:spcAft>
                <a:spcPts val="0"/>
              </a:spcAft>
              <a:buSzPts val="1800"/>
              <a:buChar char="●"/>
            </a:pPr>
            <a:r>
              <a:rPr lang="en-GB"/>
              <a:t>Good metadata by default</a:t>
            </a:r>
            <a:endParaRPr/>
          </a:p>
          <a:p>
            <a:pPr marL="457200" lvl="0" indent="-342900" algn="l" rtl="0">
              <a:spcBef>
                <a:spcPts val="0"/>
              </a:spcBef>
              <a:spcAft>
                <a:spcPts val="0"/>
              </a:spcAft>
              <a:buSzPts val="1800"/>
              <a:buChar char="●"/>
            </a:pPr>
            <a:r>
              <a:rPr lang="en-GB"/>
              <a:t>Researchers create their own typologies</a:t>
            </a:r>
            <a:endParaRPr lang="en-AU"/>
          </a:p>
          <a:p>
            <a:pPr marL="457200" lvl="0" indent="-342900" algn="l" rtl="0">
              <a:spcBef>
                <a:spcPts val="0"/>
              </a:spcBef>
              <a:spcAft>
                <a:spcPts val="0"/>
              </a:spcAft>
              <a:buSzPts val="1800"/>
              <a:buChar char="●"/>
            </a:pPr>
            <a:r>
              <a:rPr lang="en-AU"/>
              <a:t>Manage all this as as a distribution</a:t>
            </a:r>
          </a:p>
          <a:p>
            <a:pPr marL="457200" lvl="0" indent="0" algn="l" rtl="0">
              <a:spcBef>
                <a:spcPts val="1200"/>
              </a:spcBef>
              <a:spcAft>
                <a:spcPts val="0"/>
              </a:spcAft>
              <a:buNone/>
            </a:pPr>
            <a:endParaRPr/>
          </a:p>
          <a:p>
            <a:pPr marL="0" lvl="0" indent="0" algn="l" rtl="0">
              <a:spcBef>
                <a:spcPts val="1200"/>
              </a:spcBef>
              <a:spcAft>
                <a:spcPts val="1200"/>
              </a:spcAft>
              <a:buNone/>
            </a:pPr>
            <a:r>
              <a:rPr lang="en-GB" b="1"/>
              <a:t>How do we ensure metadata quality, while allowing researchers the flexibility they need?</a:t>
            </a:r>
            <a:endParaRPr b="1"/>
          </a:p>
        </p:txBody>
      </p:sp>
      <p:pic>
        <p:nvPicPr>
          <p:cNvPr id="3" name="Picture 2" descr="A close-up of a paper&#10;&#10;AI-generated content may be incorrect.">
            <a:extLst>
              <a:ext uri="{FF2B5EF4-FFF2-40B4-BE49-F238E27FC236}">
                <a16:creationId xmlns:a16="http://schemas.microsoft.com/office/drawing/2014/main" id="{7F3C7DFC-BA01-7432-79BE-09FB4057AC76}"/>
              </a:ext>
            </a:extLst>
          </p:cNvPr>
          <p:cNvPicPr>
            <a:picLocks noChangeAspect="1"/>
          </p:cNvPicPr>
          <p:nvPr/>
        </p:nvPicPr>
        <p:blipFill>
          <a:blip r:embed="rId3"/>
          <a:stretch>
            <a:fillRect/>
          </a:stretch>
        </p:blipFill>
        <p:spPr>
          <a:xfrm>
            <a:off x="5344930" y="731375"/>
            <a:ext cx="3429365" cy="257175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Next steps</a:t>
            </a:r>
            <a:endParaRPr/>
          </a:p>
        </p:txBody>
      </p:sp>
      <p:sp>
        <p:nvSpPr>
          <p:cNvPr id="100" name="Google Shape;100;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a:t>Notes from this session – we'll add these to the website (let us know if not)</a:t>
            </a:r>
          </a:p>
          <a:p>
            <a:pPr marL="457200" lvl="0" indent="-342900" algn="l" rtl="0">
              <a:spcBef>
                <a:spcPts val="0"/>
              </a:spcBef>
              <a:spcAft>
                <a:spcPts val="0"/>
              </a:spcAft>
              <a:buSzPts val="1800"/>
              <a:buChar char="●"/>
            </a:pPr>
            <a:r>
              <a:rPr lang="en-GB"/>
              <a:t>Community – working groups across the CDL</a:t>
            </a:r>
          </a:p>
          <a:p>
            <a:pPr marL="457200" lvl="0" indent="-342900" algn="l" rtl="0">
              <a:spcBef>
                <a:spcPts val="0"/>
              </a:spcBef>
              <a:spcAft>
                <a:spcPts val="0"/>
              </a:spcAft>
              <a:buSzPts val="1800"/>
              <a:buChar char="●"/>
            </a:pPr>
            <a:r>
              <a:rPr lang="en-GB"/>
              <a:t>Slack</a:t>
            </a:r>
          </a:p>
          <a:p>
            <a:pPr marL="114300" lvl="0" indent="0" algn="l" rtl="0">
              <a:spcBef>
                <a:spcPts val="0"/>
              </a:spcBef>
              <a:spcAft>
                <a:spcPts val="0"/>
              </a:spcAft>
              <a:buSzPts val="1800"/>
              <a:buNone/>
            </a:pPr>
            <a:endParaRPr lang="en-GB"/>
          </a:p>
          <a:p>
            <a:pPr marL="114300" lvl="0" indent="0" algn="l" rtl="0">
              <a:spcBef>
                <a:spcPts val="0"/>
              </a:spcBef>
              <a:spcAft>
                <a:spcPts val="0"/>
              </a:spcAft>
              <a:buSzPts val="1800"/>
              <a:buNone/>
            </a:pPr>
            <a:r>
              <a:rPr lang="en-GB" b="1"/>
              <a:t>What other ways can we keep in touch?</a:t>
            </a:r>
          </a:p>
          <a:p>
            <a:pPr marL="457200" lvl="0" indent="-342900" algn="l" rtl="0">
              <a:spcBef>
                <a:spcPts val="0"/>
              </a:spcBef>
              <a:spcAft>
                <a:spcPts val="0"/>
              </a:spcAft>
              <a:buSzPts val="1800"/>
              <a:buChar char="●"/>
            </a:pPr>
            <a:endParaRPr lang="en-AU"/>
          </a:p>
        </p:txBody>
      </p:sp>
      <p:pic>
        <p:nvPicPr>
          <p:cNvPr id="3" name="Picture 2" descr="A qr code with a white background&#10;&#10;AI-generated content may be incorrect.">
            <a:extLst>
              <a:ext uri="{FF2B5EF4-FFF2-40B4-BE49-F238E27FC236}">
                <a16:creationId xmlns:a16="http://schemas.microsoft.com/office/drawing/2014/main" id="{C6B5023A-9C42-E980-1C55-068BB1A0F05E}"/>
              </a:ext>
            </a:extLst>
          </p:cNvPr>
          <p:cNvPicPr>
            <a:picLocks noChangeAspect="1"/>
          </p:cNvPicPr>
          <p:nvPr/>
        </p:nvPicPr>
        <p:blipFill>
          <a:blip r:embed="rId3"/>
          <a:stretch>
            <a:fillRect/>
          </a:stretch>
        </p:blipFill>
        <p:spPr>
          <a:xfrm>
            <a:off x="6248847" y="2086983"/>
            <a:ext cx="2798333" cy="2798333"/>
          </a:xfrm>
          <a:prstGeom prst="rect">
            <a:avLst/>
          </a:prstGeom>
        </p:spPr>
      </p:pic>
      <p:pic>
        <p:nvPicPr>
          <p:cNvPr id="5" name="Picture 4" descr="A drawing of a diagram&#10;&#10;AI-generated content may be incorrect.">
            <a:extLst>
              <a:ext uri="{FF2B5EF4-FFF2-40B4-BE49-F238E27FC236}">
                <a16:creationId xmlns:a16="http://schemas.microsoft.com/office/drawing/2014/main" id="{A4544C86-8FF6-DF64-4581-778BFC78D6A3}"/>
              </a:ext>
            </a:extLst>
          </p:cNvPr>
          <p:cNvPicPr>
            <a:picLocks noChangeAspect="1"/>
          </p:cNvPicPr>
          <p:nvPr/>
        </p:nvPicPr>
        <p:blipFill>
          <a:blip r:embed="rId4"/>
          <a:stretch>
            <a:fillRect/>
          </a:stretch>
        </p:blipFill>
        <p:spPr>
          <a:xfrm>
            <a:off x="96820" y="2995270"/>
            <a:ext cx="2655736" cy="199150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Welcome and introductions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a:t>Curated Collections</a:t>
            </a:r>
            <a:endParaRPr/>
          </a:p>
          <a:p>
            <a:pPr marL="457200" lvl="0" indent="-342900" algn="l" rtl="0">
              <a:spcBef>
                <a:spcPts val="0"/>
              </a:spcBef>
              <a:spcAft>
                <a:spcPts val="0"/>
              </a:spcAft>
              <a:buSzPts val="1800"/>
              <a:buChar char="●"/>
            </a:pPr>
            <a:r>
              <a:rPr lang="en-GB"/>
              <a:t>Successful approaches to digital humanities</a:t>
            </a:r>
            <a:endParaRPr/>
          </a:p>
          <a:p>
            <a:pPr marL="457200" lvl="0" indent="-342900" algn="l" rtl="0">
              <a:spcBef>
                <a:spcPts val="0"/>
              </a:spcBef>
              <a:spcAft>
                <a:spcPts val="0"/>
              </a:spcAft>
              <a:buSzPts val="1800"/>
              <a:buChar char="●"/>
            </a:pPr>
            <a:r>
              <a:rPr lang="en-GB"/>
              <a:t>Finding collections at risk</a:t>
            </a:r>
            <a:endParaRPr/>
          </a:p>
          <a:p>
            <a:pPr marL="457200" lvl="0" indent="-342900" algn="l" rtl="0">
              <a:spcBef>
                <a:spcPts val="0"/>
              </a:spcBef>
              <a:spcAft>
                <a:spcPts val="0"/>
              </a:spcAft>
              <a:buSzPts val="1800"/>
              <a:buChar char="●"/>
            </a:pPr>
            <a:r>
              <a:rPr lang="en-GB"/>
              <a:t>Meeting researcher needs</a:t>
            </a:r>
            <a:endParaRPr/>
          </a:p>
          <a:p>
            <a:pPr marL="457200" lvl="0" indent="-342900" algn="l" rtl="0">
              <a:spcBef>
                <a:spcPts val="0"/>
              </a:spcBef>
              <a:spcAft>
                <a:spcPts val="0"/>
              </a:spcAft>
              <a:buSzPts val="1800"/>
              <a:buChar char="●"/>
            </a:pPr>
            <a:r>
              <a:rPr lang="en-GB"/>
              <a:t>Metadata and standards</a:t>
            </a:r>
            <a:endParaRPr/>
          </a:p>
          <a:p>
            <a:pPr marL="457200" lvl="0" indent="-342900" algn="l" rtl="0">
              <a:spcBef>
                <a:spcPts val="0"/>
              </a:spcBef>
              <a:spcAft>
                <a:spcPts val="0"/>
              </a:spcAft>
              <a:buSzPts val="1800"/>
              <a:buChar char="●"/>
            </a:pPr>
            <a:r>
              <a:rPr lang="en-GB"/>
              <a:t>Next steps</a:t>
            </a:r>
            <a:endParaRPr/>
          </a:p>
        </p:txBody>
      </p:sp>
      <p:pic>
        <p:nvPicPr>
          <p:cNvPr id="3" name="Picture 2" descr="A drawing of a book and a map&#10;&#10;AI-generated content may be incorrect.">
            <a:extLst>
              <a:ext uri="{FF2B5EF4-FFF2-40B4-BE49-F238E27FC236}">
                <a16:creationId xmlns:a16="http://schemas.microsoft.com/office/drawing/2014/main" id="{5798EF10-2F10-715E-420B-D1467EC4FBA1}"/>
              </a:ext>
            </a:extLst>
          </p:cNvPr>
          <p:cNvPicPr>
            <a:picLocks noChangeAspect="1"/>
          </p:cNvPicPr>
          <p:nvPr/>
        </p:nvPicPr>
        <p:blipFill>
          <a:blip r:embed="rId3"/>
          <a:stretch>
            <a:fillRect/>
          </a:stretch>
        </p:blipFill>
        <p:spPr>
          <a:xfrm>
            <a:off x="5195944" y="1841608"/>
            <a:ext cx="3636356" cy="272726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Curated Collections</a:t>
            </a:r>
            <a:endParaRPr/>
          </a:p>
        </p:txBody>
      </p:sp>
      <p:sp>
        <p:nvSpPr>
          <p:cNvPr id="67" name="Google Shape;67;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a:t>ARDC HASS and Indigenous Community Data Lab</a:t>
            </a:r>
          </a:p>
          <a:p>
            <a:pPr marL="457200" lvl="0" indent="-342900" algn="l" rtl="0">
              <a:spcBef>
                <a:spcPts val="0"/>
              </a:spcBef>
              <a:spcAft>
                <a:spcPts val="0"/>
              </a:spcAft>
              <a:buSzPts val="1800"/>
              <a:buChar char="●"/>
            </a:pPr>
            <a:r>
              <a:rPr lang="en-GB"/>
              <a:t>National platform for digital humanities collections</a:t>
            </a:r>
            <a:endParaRPr/>
          </a:p>
          <a:p>
            <a:pPr marL="457200" lvl="0" indent="-342900" algn="l" rtl="0">
              <a:spcBef>
                <a:spcPts val="0"/>
              </a:spcBef>
              <a:spcAft>
                <a:spcPts val="0"/>
              </a:spcAft>
              <a:buSzPts val="1800"/>
              <a:buChar char="●"/>
            </a:pPr>
            <a:r>
              <a:rPr lang="en-GB"/>
              <a:t>Support, training and community</a:t>
            </a:r>
            <a:endParaRPr/>
          </a:p>
        </p:txBody>
      </p:sp>
      <p:sp>
        <p:nvSpPr>
          <p:cNvPr id="68" name="Google Shape;68;p15"/>
          <p:cNvSpPr/>
          <p:nvPr/>
        </p:nvSpPr>
        <p:spPr>
          <a:xfrm>
            <a:off x="1093650" y="2552425"/>
            <a:ext cx="1721100" cy="1721100"/>
          </a:xfrm>
          <a:prstGeom prst="ellipse">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b="1"/>
              <a:t>2025</a:t>
            </a:r>
            <a:br>
              <a:rPr lang="en-GB"/>
            </a:br>
            <a:r>
              <a:rPr lang="en-GB"/>
              <a:t>Pilot</a:t>
            </a:r>
            <a:endParaRPr/>
          </a:p>
          <a:p>
            <a:pPr marL="0" lvl="0" indent="0" algn="ctr" rtl="0">
              <a:spcBef>
                <a:spcPts val="0"/>
              </a:spcBef>
              <a:spcAft>
                <a:spcPts val="0"/>
              </a:spcAft>
              <a:buNone/>
            </a:pPr>
            <a:r>
              <a:rPr lang="en-GB"/>
              <a:t>Migrations</a:t>
            </a:r>
          </a:p>
          <a:p>
            <a:pPr marL="0" lvl="0" indent="0" algn="ctr" rtl="0">
              <a:spcBef>
                <a:spcPts val="0"/>
              </a:spcBef>
              <a:spcAft>
                <a:spcPts val="0"/>
              </a:spcAft>
              <a:buNone/>
            </a:pPr>
            <a:r>
              <a:rPr lang="en-GB"/>
              <a:t>Release v1</a:t>
            </a:r>
            <a:endParaRPr/>
          </a:p>
        </p:txBody>
      </p:sp>
      <p:sp>
        <p:nvSpPr>
          <p:cNvPr id="69" name="Google Shape;69;p15"/>
          <p:cNvSpPr/>
          <p:nvPr/>
        </p:nvSpPr>
        <p:spPr>
          <a:xfrm>
            <a:off x="3711450" y="2552425"/>
            <a:ext cx="1721100" cy="1721100"/>
          </a:xfrm>
          <a:prstGeom prst="ellipse">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b="1"/>
              <a:t>2026</a:t>
            </a:r>
            <a:endParaRPr b="1"/>
          </a:p>
          <a:p>
            <a:pPr marL="0" lvl="0" indent="0" algn="ctr" rtl="0">
              <a:spcBef>
                <a:spcPts val="0"/>
              </a:spcBef>
              <a:spcAft>
                <a:spcPts val="0"/>
              </a:spcAft>
              <a:buNone/>
            </a:pPr>
            <a:r>
              <a:rPr lang="en-GB"/>
              <a:t>Workshops</a:t>
            </a:r>
            <a:br>
              <a:rPr lang="en-GB"/>
            </a:br>
            <a:r>
              <a:rPr lang="en-GB"/>
              <a:t>Features</a:t>
            </a:r>
            <a:endParaRPr/>
          </a:p>
          <a:p>
            <a:pPr marL="0" lvl="0" indent="0" algn="ctr" rtl="0">
              <a:spcBef>
                <a:spcPts val="0"/>
              </a:spcBef>
              <a:spcAft>
                <a:spcPts val="0"/>
              </a:spcAft>
              <a:buNone/>
            </a:pPr>
            <a:r>
              <a:rPr lang="en-GB"/>
              <a:t>Release v2</a:t>
            </a:r>
            <a:endParaRPr/>
          </a:p>
        </p:txBody>
      </p:sp>
      <p:sp>
        <p:nvSpPr>
          <p:cNvPr id="70" name="Google Shape;70;p15"/>
          <p:cNvSpPr/>
          <p:nvPr/>
        </p:nvSpPr>
        <p:spPr>
          <a:xfrm>
            <a:off x="6329250" y="2552425"/>
            <a:ext cx="1721100" cy="1721100"/>
          </a:xfrm>
          <a:prstGeom prst="ellipse">
            <a:avLst/>
          </a:prstGeom>
          <a:solidFill>
            <a:srgbClr val="6D9E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b="1"/>
              <a:t>2027-28</a:t>
            </a:r>
            <a:br>
              <a:rPr lang="en-GB"/>
            </a:br>
            <a:r>
              <a:rPr lang="en-GB"/>
              <a:t>Migrations</a:t>
            </a:r>
          </a:p>
          <a:p>
            <a:pPr marL="0" lvl="0" indent="0" algn="ctr" rtl="0">
              <a:spcBef>
                <a:spcPts val="0"/>
              </a:spcBef>
              <a:spcAft>
                <a:spcPts val="0"/>
              </a:spcAft>
              <a:buNone/>
            </a:pPr>
            <a:r>
              <a:rPr lang="en-GB"/>
              <a:t>Archives</a:t>
            </a:r>
            <a:endParaRPr/>
          </a:p>
          <a:p>
            <a:pPr marL="0" lvl="0" indent="0" algn="ctr" rtl="0">
              <a:spcBef>
                <a:spcPts val="0"/>
              </a:spcBef>
              <a:spcAft>
                <a:spcPts val="0"/>
              </a:spcAft>
              <a:buNone/>
            </a:pPr>
            <a:r>
              <a:rPr lang="en-GB"/>
              <a:t>Release v3</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0B5298-A656-8199-A559-0835B0AE2889}"/>
              </a:ext>
            </a:extLst>
          </p:cNvPr>
          <p:cNvSpPr>
            <a:spLocks noGrp="1"/>
          </p:cNvSpPr>
          <p:nvPr>
            <p:ph type="title"/>
          </p:nvPr>
        </p:nvSpPr>
        <p:spPr/>
        <p:txBody>
          <a:bodyPr>
            <a:normAutofit fontScale="90000"/>
          </a:bodyPr>
          <a:lstStyle/>
          <a:p>
            <a:endParaRPr lang="en-AU"/>
          </a:p>
        </p:txBody>
      </p:sp>
      <p:sp>
        <p:nvSpPr>
          <p:cNvPr id="8" name="Content Placeholder 7">
            <a:extLst>
              <a:ext uri="{FF2B5EF4-FFF2-40B4-BE49-F238E27FC236}">
                <a16:creationId xmlns:a16="http://schemas.microsoft.com/office/drawing/2014/main" id="{E4EDFFEB-383A-8851-9EE6-3355D105A95D}"/>
              </a:ext>
            </a:extLst>
          </p:cNvPr>
          <p:cNvSpPr>
            <a:spLocks noGrp="1"/>
          </p:cNvSpPr>
          <p:nvPr>
            <p:ph idx="1"/>
          </p:nvPr>
        </p:nvSpPr>
        <p:spPr/>
        <p:txBody>
          <a:bodyPr/>
          <a:lstStyle/>
          <a:p>
            <a:endParaRPr lang="en-AU"/>
          </a:p>
        </p:txBody>
      </p:sp>
      <p:pic>
        <p:nvPicPr>
          <p:cNvPr id="10" name="Picture 9">
            <a:extLst>
              <a:ext uri="{FF2B5EF4-FFF2-40B4-BE49-F238E27FC236}">
                <a16:creationId xmlns:a16="http://schemas.microsoft.com/office/drawing/2014/main" id="{065EA7F6-B7ED-6B30-0415-98870F82F93B}"/>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28804711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82237B3-0046-427A-E14B-FD5C146DA41E}"/>
              </a:ext>
            </a:extLst>
          </p:cNvPr>
          <p:cNvPicPr>
            <a:picLocks noChangeAspect="1"/>
          </p:cNvPicPr>
          <p:nvPr/>
        </p:nvPicPr>
        <p:blipFill>
          <a:blip r:embed="rId2"/>
          <a:stretch>
            <a:fillRect/>
          </a:stretch>
        </p:blipFill>
        <p:spPr>
          <a:xfrm>
            <a:off x="4883236" y="0"/>
            <a:ext cx="3289107" cy="5143500"/>
          </a:xfrm>
          <a:prstGeom prst="rect">
            <a:avLst/>
          </a:prstGeom>
        </p:spPr>
      </p:pic>
      <p:sp>
        <p:nvSpPr>
          <p:cNvPr id="2" name="Title 4">
            <a:extLst>
              <a:ext uri="{FF2B5EF4-FFF2-40B4-BE49-F238E27FC236}">
                <a16:creationId xmlns:a16="http://schemas.microsoft.com/office/drawing/2014/main" id="{A8B30853-DE6A-4F8D-03BB-2EE0470D1D4D}"/>
              </a:ext>
            </a:extLst>
          </p:cNvPr>
          <p:cNvSpPr txBox="1">
            <a:spLocks/>
          </p:cNvSpPr>
          <p:nvPr/>
        </p:nvSpPr>
        <p:spPr>
          <a:xfrm>
            <a:off x="856060" y="457200"/>
            <a:ext cx="7429499" cy="1428750"/>
          </a:xfrm>
          <a:prstGeom prst="rect">
            <a:avLst/>
          </a:prstGeom>
        </p:spPr>
        <p:txBody>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dirty="0"/>
              <a:t>Exemplar Projects</a:t>
            </a:r>
            <a:endParaRPr lang="en-AU" sz="2400" dirty="0"/>
          </a:p>
        </p:txBody>
      </p:sp>
    </p:spTree>
    <p:extLst>
      <p:ext uri="{BB962C8B-B14F-4D97-AF65-F5344CB8AC3E}">
        <p14:creationId xmlns:p14="http://schemas.microsoft.com/office/powerpoint/2010/main" val="38072610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E4B5161-A65E-0394-5AA4-C071A3F02A6D}"/>
              </a:ext>
            </a:extLst>
          </p:cNvPr>
          <p:cNvPicPr>
            <a:picLocks noChangeAspect="1"/>
          </p:cNvPicPr>
          <p:nvPr/>
        </p:nvPicPr>
        <p:blipFill>
          <a:blip r:embed="rId2"/>
          <a:stretch>
            <a:fillRect/>
          </a:stretch>
        </p:blipFill>
        <p:spPr>
          <a:xfrm>
            <a:off x="365760" y="409692"/>
            <a:ext cx="4676777" cy="2630687"/>
          </a:xfrm>
          <a:prstGeom prst="rect">
            <a:avLst/>
          </a:prstGeom>
        </p:spPr>
      </p:pic>
      <p:pic>
        <p:nvPicPr>
          <p:cNvPr id="3" name="Picture 2">
            <a:extLst>
              <a:ext uri="{FF2B5EF4-FFF2-40B4-BE49-F238E27FC236}">
                <a16:creationId xmlns:a16="http://schemas.microsoft.com/office/drawing/2014/main" id="{DD6078F0-67D7-FCF1-999F-9CADAE22EE5D}"/>
              </a:ext>
            </a:extLst>
          </p:cNvPr>
          <p:cNvPicPr>
            <a:picLocks noChangeAspect="1"/>
          </p:cNvPicPr>
          <p:nvPr/>
        </p:nvPicPr>
        <p:blipFill>
          <a:blip r:embed="rId3"/>
          <a:stretch>
            <a:fillRect/>
          </a:stretch>
        </p:blipFill>
        <p:spPr>
          <a:xfrm>
            <a:off x="4140199" y="688081"/>
            <a:ext cx="4676777" cy="2630687"/>
          </a:xfrm>
          <a:prstGeom prst="rect">
            <a:avLst/>
          </a:prstGeom>
        </p:spPr>
      </p:pic>
      <p:pic>
        <p:nvPicPr>
          <p:cNvPr id="4" name="Picture 3">
            <a:extLst>
              <a:ext uri="{FF2B5EF4-FFF2-40B4-BE49-F238E27FC236}">
                <a16:creationId xmlns:a16="http://schemas.microsoft.com/office/drawing/2014/main" id="{E227EE65-D262-CE64-B568-5256461EA50E}"/>
              </a:ext>
            </a:extLst>
          </p:cNvPr>
          <p:cNvPicPr>
            <a:picLocks noChangeAspect="1"/>
          </p:cNvPicPr>
          <p:nvPr/>
        </p:nvPicPr>
        <p:blipFill>
          <a:blip r:embed="rId4"/>
          <a:stretch>
            <a:fillRect/>
          </a:stretch>
        </p:blipFill>
        <p:spPr>
          <a:xfrm>
            <a:off x="2121890" y="2426452"/>
            <a:ext cx="4676777" cy="2630687"/>
          </a:xfrm>
          <a:prstGeom prst="rect">
            <a:avLst/>
          </a:prstGeom>
        </p:spPr>
      </p:pic>
    </p:spTree>
    <p:extLst>
      <p:ext uri="{BB962C8B-B14F-4D97-AF65-F5344CB8AC3E}">
        <p14:creationId xmlns:p14="http://schemas.microsoft.com/office/powerpoint/2010/main" val="37023755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BCE82C7-2BB8-0E8A-B21E-269884F42F95}"/>
              </a:ext>
            </a:extLst>
          </p:cNvPr>
          <p:cNvPicPr>
            <a:picLocks noChangeAspect="1"/>
          </p:cNvPicPr>
          <p:nvPr/>
        </p:nvPicPr>
        <p:blipFill>
          <a:blip r:embed="rId2"/>
          <a:stretch>
            <a:fillRect/>
          </a:stretch>
        </p:blipFill>
        <p:spPr>
          <a:xfrm>
            <a:off x="193040" y="505777"/>
            <a:ext cx="4831080" cy="2717483"/>
          </a:xfrm>
          <a:prstGeom prst="rect">
            <a:avLst/>
          </a:prstGeom>
        </p:spPr>
      </p:pic>
      <p:pic>
        <p:nvPicPr>
          <p:cNvPr id="3" name="Picture 2">
            <a:extLst>
              <a:ext uri="{FF2B5EF4-FFF2-40B4-BE49-F238E27FC236}">
                <a16:creationId xmlns:a16="http://schemas.microsoft.com/office/drawing/2014/main" id="{CE4A6025-30E8-E5FD-2E49-BF19C09AC5F4}"/>
              </a:ext>
            </a:extLst>
          </p:cNvPr>
          <p:cNvPicPr>
            <a:picLocks noChangeAspect="1"/>
          </p:cNvPicPr>
          <p:nvPr/>
        </p:nvPicPr>
        <p:blipFill>
          <a:blip r:embed="rId3"/>
          <a:stretch>
            <a:fillRect/>
          </a:stretch>
        </p:blipFill>
        <p:spPr>
          <a:xfrm>
            <a:off x="3926840" y="1089978"/>
            <a:ext cx="4831080" cy="2717483"/>
          </a:xfrm>
          <a:prstGeom prst="rect">
            <a:avLst/>
          </a:prstGeom>
        </p:spPr>
      </p:pic>
      <p:pic>
        <p:nvPicPr>
          <p:cNvPr id="4" name="Picture 3">
            <a:extLst>
              <a:ext uri="{FF2B5EF4-FFF2-40B4-BE49-F238E27FC236}">
                <a16:creationId xmlns:a16="http://schemas.microsoft.com/office/drawing/2014/main" id="{A3F583E9-DBEA-0131-87F0-CDE855E09664}"/>
              </a:ext>
            </a:extLst>
          </p:cNvPr>
          <p:cNvPicPr>
            <a:picLocks noChangeAspect="1"/>
          </p:cNvPicPr>
          <p:nvPr/>
        </p:nvPicPr>
        <p:blipFill>
          <a:blip r:embed="rId4"/>
          <a:stretch>
            <a:fillRect/>
          </a:stretch>
        </p:blipFill>
        <p:spPr>
          <a:xfrm>
            <a:off x="817881" y="2283777"/>
            <a:ext cx="4898813" cy="2755583"/>
          </a:xfrm>
          <a:prstGeom prst="rect">
            <a:avLst/>
          </a:prstGeom>
        </p:spPr>
      </p:pic>
    </p:spTree>
    <p:extLst>
      <p:ext uri="{BB962C8B-B14F-4D97-AF65-F5344CB8AC3E}">
        <p14:creationId xmlns:p14="http://schemas.microsoft.com/office/powerpoint/2010/main" val="13655555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3C476B1-D99E-B9D4-DEAE-DC4A625DB6F3}"/>
              </a:ext>
            </a:extLst>
          </p:cNvPr>
          <p:cNvSpPr>
            <a:spLocks noGrp="1"/>
          </p:cNvSpPr>
          <p:nvPr>
            <p:ph type="title"/>
          </p:nvPr>
        </p:nvSpPr>
        <p:spPr>
          <a:xfrm>
            <a:off x="1" y="-487679"/>
            <a:ext cx="8285558" cy="1428750"/>
          </a:xfrm>
        </p:spPr>
        <p:txBody>
          <a:bodyPr>
            <a:normAutofit/>
          </a:bodyPr>
          <a:lstStyle/>
          <a:p>
            <a:r>
              <a:rPr lang="en-US" sz="2100" dirty="0"/>
              <a:t>WordPress/Heurist</a:t>
            </a:r>
            <a:endParaRPr lang="en-AU" sz="2100" dirty="0"/>
          </a:p>
        </p:txBody>
      </p:sp>
      <p:pic>
        <p:nvPicPr>
          <p:cNvPr id="3" name="Picture 2">
            <a:extLst>
              <a:ext uri="{FF2B5EF4-FFF2-40B4-BE49-F238E27FC236}">
                <a16:creationId xmlns:a16="http://schemas.microsoft.com/office/drawing/2014/main" id="{444A51FF-E0CA-66DB-2E83-5BD3208240A5}"/>
              </a:ext>
            </a:extLst>
          </p:cNvPr>
          <p:cNvPicPr>
            <a:picLocks noChangeAspect="1"/>
          </p:cNvPicPr>
          <p:nvPr/>
        </p:nvPicPr>
        <p:blipFill>
          <a:blip r:embed="rId2"/>
          <a:stretch>
            <a:fillRect/>
          </a:stretch>
        </p:blipFill>
        <p:spPr>
          <a:xfrm>
            <a:off x="1" y="1"/>
            <a:ext cx="4770783" cy="2571750"/>
          </a:xfrm>
          <a:prstGeom prst="rect">
            <a:avLst/>
          </a:prstGeom>
        </p:spPr>
      </p:pic>
      <p:pic>
        <p:nvPicPr>
          <p:cNvPr id="6" name="Picture 5">
            <a:extLst>
              <a:ext uri="{FF2B5EF4-FFF2-40B4-BE49-F238E27FC236}">
                <a16:creationId xmlns:a16="http://schemas.microsoft.com/office/drawing/2014/main" id="{A22266DA-AD91-DF39-6D5D-D82E8F50DA18}"/>
              </a:ext>
            </a:extLst>
          </p:cNvPr>
          <p:cNvPicPr>
            <a:picLocks noChangeAspect="1"/>
          </p:cNvPicPr>
          <p:nvPr/>
        </p:nvPicPr>
        <p:blipFill>
          <a:blip r:embed="rId3"/>
          <a:stretch>
            <a:fillRect/>
          </a:stretch>
        </p:blipFill>
        <p:spPr>
          <a:xfrm>
            <a:off x="2835304" y="686614"/>
            <a:ext cx="4373216" cy="2357437"/>
          </a:xfrm>
          <a:prstGeom prst="rect">
            <a:avLst/>
          </a:prstGeom>
        </p:spPr>
      </p:pic>
      <p:pic>
        <p:nvPicPr>
          <p:cNvPr id="9" name="Picture 8">
            <a:extLst>
              <a:ext uri="{FF2B5EF4-FFF2-40B4-BE49-F238E27FC236}">
                <a16:creationId xmlns:a16="http://schemas.microsoft.com/office/drawing/2014/main" id="{153F3ED8-3BFD-589A-AA11-6122323010D7}"/>
              </a:ext>
            </a:extLst>
          </p:cNvPr>
          <p:cNvPicPr>
            <a:picLocks noChangeAspect="1"/>
          </p:cNvPicPr>
          <p:nvPr/>
        </p:nvPicPr>
        <p:blipFill>
          <a:blip r:embed="rId4"/>
          <a:stretch>
            <a:fillRect/>
          </a:stretch>
        </p:blipFill>
        <p:spPr>
          <a:xfrm>
            <a:off x="4957417" y="1586408"/>
            <a:ext cx="4420263" cy="2382798"/>
          </a:xfrm>
          <a:prstGeom prst="rect">
            <a:avLst/>
          </a:prstGeom>
        </p:spPr>
      </p:pic>
      <p:pic>
        <p:nvPicPr>
          <p:cNvPr id="11" name="Picture 10">
            <a:extLst>
              <a:ext uri="{FF2B5EF4-FFF2-40B4-BE49-F238E27FC236}">
                <a16:creationId xmlns:a16="http://schemas.microsoft.com/office/drawing/2014/main" id="{0416D2E2-E876-3675-2CBD-657402F07209}"/>
              </a:ext>
            </a:extLst>
          </p:cNvPr>
          <p:cNvPicPr>
            <a:picLocks noChangeAspect="1"/>
          </p:cNvPicPr>
          <p:nvPr/>
        </p:nvPicPr>
        <p:blipFill>
          <a:blip r:embed="rId5"/>
          <a:stretch>
            <a:fillRect/>
          </a:stretch>
        </p:blipFill>
        <p:spPr>
          <a:xfrm>
            <a:off x="1391258" y="2624851"/>
            <a:ext cx="4500880" cy="2426255"/>
          </a:xfrm>
          <a:prstGeom prst="rect">
            <a:avLst/>
          </a:prstGeom>
        </p:spPr>
      </p:pic>
    </p:spTree>
    <p:extLst>
      <p:ext uri="{BB962C8B-B14F-4D97-AF65-F5344CB8AC3E}">
        <p14:creationId xmlns:p14="http://schemas.microsoft.com/office/powerpoint/2010/main" val="6755783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2D020D0-764C-F497-698B-FB698EA8750E}"/>
              </a:ext>
            </a:extLst>
          </p:cNvPr>
          <p:cNvSpPr>
            <a:spLocks noGrp="1"/>
          </p:cNvSpPr>
          <p:nvPr>
            <p:ph idx="1"/>
          </p:nvPr>
        </p:nvSpPr>
        <p:spPr>
          <a:xfrm>
            <a:off x="856060" y="1636459"/>
            <a:ext cx="7429499" cy="3052205"/>
          </a:xfrm>
        </p:spPr>
        <p:txBody>
          <a:bodyPr>
            <a:normAutofit/>
          </a:bodyPr>
          <a:lstStyle/>
          <a:p>
            <a:pPr marL="0" indent="0">
              <a:buNone/>
            </a:pPr>
            <a:r>
              <a:rPr lang="en-AU" sz="1350" dirty="0">
                <a:ea typeface="Calibri" panose="020F0502020204030204" pitchFamily="34" charset="0"/>
                <a:cs typeface="Mangal" panose="02040503050203030202" pitchFamily="18" charset="0"/>
              </a:rPr>
              <a:t>The digital paradigm for a significant proportion of humanities project can be abstracted as ‘relationship graphing’.  </a:t>
            </a:r>
          </a:p>
          <a:p>
            <a:pPr marL="0" indent="0">
              <a:buNone/>
            </a:pPr>
            <a:r>
              <a:rPr lang="en-AU" sz="1350" dirty="0">
                <a:ea typeface="Calibri" panose="020F0502020204030204" pitchFamily="34" charset="0"/>
                <a:cs typeface="Mangal" panose="02040503050203030202" pitchFamily="18" charset="0"/>
              </a:rPr>
              <a:t>These projects are characterised as incremental, cumulative, granular, and collaborative semantic annotation and linking of heterogenous content and data.  </a:t>
            </a:r>
          </a:p>
          <a:p>
            <a:pPr marL="0" indent="0">
              <a:buNone/>
            </a:pPr>
            <a:r>
              <a:rPr lang="en-AU" sz="1350" dirty="0">
                <a:ea typeface="Calibri" panose="020F0502020204030204" pitchFamily="34" charset="0"/>
                <a:cs typeface="Mangal" panose="02040503050203030202" pitchFamily="18" charset="0"/>
              </a:rPr>
              <a:t>Rather than follow a research paradigm of repeatable experiments (text set-algorithm-result set) the research output is a node graph and a persistent web presence.</a:t>
            </a:r>
          </a:p>
        </p:txBody>
      </p:sp>
      <p:sp>
        <p:nvSpPr>
          <p:cNvPr id="5" name="Title 4">
            <a:extLst>
              <a:ext uri="{FF2B5EF4-FFF2-40B4-BE49-F238E27FC236}">
                <a16:creationId xmlns:a16="http://schemas.microsoft.com/office/drawing/2014/main" id="{F3C476B1-D99E-B9D4-DEAE-DC4A625DB6F3}"/>
              </a:ext>
            </a:extLst>
          </p:cNvPr>
          <p:cNvSpPr>
            <a:spLocks noGrp="1"/>
          </p:cNvSpPr>
          <p:nvPr>
            <p:ph type="title"/>
          </p:nvPr>
        </p:nvSpPr>
        <p:spPr/>
        <p:txBody>
          <a:bodyPr>
            <a:normAutofit fontScale="90000"/>
          </a:bodyPr>
          <a:lstStyle/>
          <a:p>
            <a:r>
              <a:rPr lang="en-US" dirty="0"/>
              <a:t>Relationship Graphing</a:t>
            </a:r>
            <a:endParaRPr lang="en-AU" dirty="0"/>
          </a:p>
        </p:txBody>
      </p:sp>
    </p:spTree>
    <p:extLst>
      <p:ext uri="{BB962C8B-B14F-4D97-AF65-F5344CB8AC3E}">
        <p14:creationId xmlns:p14="http://schemas.microsoft.com/office/powerpoint/2010/main" val="14569321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341</TotalTime>
  <Words>1342</Words>
  <Application>Microsoft Macintosh PowerPoint</Application>
  <PresentationFormat>On-screen Show (16:9)</PresentationFormat>
  <Paragraphs>142</Paragraphs>
  <Slides>14</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Gandhari Unicode</vt:lpstr>
      <vt:lpstr>Simple Light</vt:lpstr>
      <vt:lpstr>Sustainable Digital Humanities Collections </vt:lpstr>
      <vt:lpstr>Welcome and introductions</vt:lpstr>
      <vt:lpstr>Curated Collections</vt:lpstr>
      <vt:lpstr>PowerPoint Presentation</vt:lpstr>
      <vt:lpstr>PowerPoint Presentation</vt:lpstr>
      <vt:lpstr>PowerPoint Presentation</vt:lpstr>
      <vt:lpstr>PowerPoint Presentation</vt:lpstr>
      <vt:lpstr>WordPress/Heurist</vt:lpstr>
      <vt:lpstr>Relationship Graphing</vt:lpstr>
      <vt:lpstr>ARC Projects</vt:lpstr>
      <vt:lpstr>Finding collections at risk</vt:lpstr>
      <vt:lpstr>Meeting researcher needs</vt:lpstr>
      <vt:lpstr>Metadata and standards</vt:lpstr>
      <vt:lpstr>Next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Michael Lynch</cp:lastModifiedBy>
  <cp:revision>3</cp:revision>
  <dcterms:modified xsi:type="dcterms:W3CDTF">2025-10-15T05:50:30Z</dcterms:modified>
</cp:coreProperties>
</file>